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60" r:id="rId4"/>
    <p:sldId id="269" r:id="rId5"/>
    <p:sldId id="267" r:id="rId6"/>
    <p:sldId id="270" r:id="rId7"/>
    <p:sldId id="268" r:id="rId8"/>
    <p:sldId id="266" r:id="rId9"/>
    <p:sldId id="262" r:id="rId10"/>
    <p:sldId id="271" r:id="rId11"/>
    <p:sldId id="274" r:id="rId12"/>
    <p:sldId id="275" r:id="rId13"/>
    <p:sldId id="264" r:id="rId14"/>
    <p:sldId id="265" r:id="rId15"/>
    <p:sldId id="27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77"/>
    <p:restoredTop sz="95680"/>
  </p:normalViewPr>
  <p:slideViewPr>
    <p:cSldViewPr snapToGrid="0" snapToObjects="1">
      <p:cViewPr varScale="1">
        <p:scale>
          <a:sx n="103" d="100"/>
          <a:sy n="103" d="100"/>
        </p:scale>
        <p:origin x="12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D7DA92-D43B-4D55-97CC-B59294578C2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5F515FE-BD51-4C1B-AF12-0F39B9BD5B5C}">
      <dgm:prSet/>
      <dgm:spPr/>
      <dgm:t>
        <a:bodyPr/>
        <a:lstStyle/>
        <a:p>
          <a:pPr>
            <a:lnSpc>
              <a:spcPct val="100000"/>
            </a:lnSpc>
          </a:pPr>
          <a:r>
            <a:rPr lang="en-US" dirty="0"/>
            <a:t>Many headlines were made saying that in 2019 there was a decrease in percentage of students who gave SAT compared to ACT which led to people suggesting to stop conducting SAT altogether and focus on ACT which resulted in college board forming a committee to check the same.</a:t>
          </a:r>
        </a:p>
      </dgm:t>
    </dgm:pt>
    <dgm:pt modelId="{890BC29D-CCE0-42E4-949E-B01C2B669B24}" type="parTrans" cxnId="{CD6FE17E-A05D-47E9-8763-93C7D3D6AD50}">
      <dgm:prSet/>
      <dgm:spPr/>
      <dgm:t>
        <a:bodyPr/>
        <a:lstStyle/>
        <a:p>
          <a:endParaRPr lang="en-US"/>
        </a:p>
      </dgm:t>
    </dgm:pt>
    <dgm:pt modelId="{40BC1DAB-164B-413E-B96A-4E6FDE38CC05}" type="sibTrans" cxnId="{CD6FE17E-A05D-47E9-8763-93C7D3D6AD50}">
      <dgm:prSet/>
      <dgm:spPr/>
      <dgm:t>
        <a:bodyPr/>
        <a:lstStyle/>
        <a:p>
          <a:endParaRPr lang="en-US"/>
        </a:p>
      </dgm:t>
    </dgm:pt>
    <dgm:pt modelId="{394CC0EB-9498-46EB-BCDB-0E6A2FB665A0}">
      <dgm:prSet/>
      <dgm:spPr/>
      <dgm:t>
        <a:bodyPr/>
        <a:lstStyle/>
        <a:p>
          <a:pPr>
            <a:lnSpc>
              <a:spcPct val="100000"/>
            </a:lnSpc>
          </a:pPr>
          <a:r>
            <a:rPr lang="en-US" dirty="0"/>
            <a:t>This analysis seeks to explore if the headlines made were true , if </a:t>
          </a:r>
          <a:r>
            <a:rPr lang="en-US" u="none" dirty="0"/>
            <a:t>so</a:t>
          </a:r>
          <a:r>
            <a:rPr lang="en-US" dirty="0"/>
            <a:t> what are those states and possible  reasons behind that</a:t>
          </a:r>
        </a:p>
      </dgm:t>
    </dgm:pt>
    <dgm:pt modelId="{F2BA185B-5E45-44B9-BCDA-822C7C4C0A82}" type="parTrans" cxnId="{B29717E2-DF0E-4978-AFD5-C87585958301}">
      <dgm:prSet/>
      <dgm:spPr/>
      <dgm:t>
        <a:bodyPr/>
        <a:lstStyle/>
        <a:p>
          <a:endParaRPr lang="en-US"/>
        </a:p>
      </dgm:t>
    </dgm:pt>
    <dgm:pt modelId="{A3FFFF40-608C-4645-98E9-BEAD5CEA9630}" type="sibTrans" cxnId="{B29717E2-DF0E-4978-AFD5-C87585958301}">
      <dgm:prSet/>
      <dgm:spPr/>
      <dgm:t>
        <a:bodyPr/>
        <a:lstStyle/>
        <a:p>
          <a:endParaRPr lang="en-US"/>
        </a:p>
      </dgm:t>
    </dgm:pt>
    <dgm:pt modelId="{AFEB1B07-75FB-489C-8435-B817D65791C7}">
      <dgm:prSet/>
      <dgm:spPr/>
      <dgm:t>
        <a:bodyPr/>
        <a:lstStyle/>
        <a:p>
          <a:pPr>
            <a:lnSpc>
              <a:spcPct val="100000"/>
            </a:lnSpc>
          </a:pPr>
          <a:r>
            <a:rPr lang="en-US" dirty="0"/>
            <a:t>This analysis also aims  to make recommendations to the College Board for strategies to improve </a:t>
          </a:r>
          <a:r>
            <a:rPr lang="en-US"/>
            <a:t>participation rate</a:t>
          </a:r>
          <a:endParaRPr lang="en-US" dirty="0"/>
        </a:p>
      </dgm:t>
    </dgm:pt>
    <dgm:pt modelId="{83756841-779B-418E-8DD4-DD4B0AB8C981}" type="parTrans" cxnId="{CA9AFA77-07D9-4A84-A1A5-E7524DAB61DE}">
      <dgm:prSet/>
      <dgm:spPr/>
      <dgm:t>
        <a:bodyPr/>
        <a:lstStyle/>
        <a:p>
          <a:endParaRPr lang="en-US"/>
        </a:p>
      </dgm:t>
    </dgm:pt>
    <dgm:pt modelId="{B80C4A20-936B-4F89-A8B7-FE7EA57BFCA3}" type="sibTrans" cxnId="{CA9AFA77-07D9-4A84-A1A5-E7524DAB61DE}">
      <dgm:prSet/>
      <dgm:spPr/>
      <dgm:t>
        <a:bodyPr/>
        <a:lstStyle/>
        <a:p>
          <a:endParaRPr lang="en-US"/>
        </a:p>
      </dgm:t>
    </dgm:pt>
    <dgm:pt modelId="{B9385696-0466-4D04-9D46-988DC6AE63C5}" type="pres">
      <dgm:prSet presAssocID="{FED7DA92-D43B-4D55-97CC-B59294578C23}" presName="root" presStyleCnt="0">
        <dgm:presLayoutVars>
          <dgm:dir/>
          <dgm:resizeHandles val="exact"/>
        </dgm:presLayoutVars>
      </dgm:prSet>
      <dgm:spPr/>
    </dgm:pt>
    <dgm:pt modelId="{268E091A-FFCF-495D-B5C8-0C7A76ACDF31}" type="pres">
      <dgm:prSet presAssocID="{05F515FE-BD51-4C1B-AF12-0F39B9BD5B5C}" presName="compNode" presStyleCnt="0"/>
      <dgm:spPr/>
    </dgm:pt>
    <dgm:pt modelId="{2C6BDEEE-F476-4736-A8C1-7263177BB768}" type="pres">
      <dgm:prSet presAssocID="{05F515FE-BD51-4C1B-AF12-0F39B9BD5B5C}" presName="bgRect" presStyleLbl="bgShp" presStyleIdx="0" presStyleCnt="3"/>
      <dgm:spPr/>
    </dgm:pt>
    <dgm:pt modelId="{144B1E57-57CA-4C7F-A6E7-2C818E527C91}" type="pres">
      <dgm:prSet presAssocID="{05F515FE-BD51-4C1B-AF12-0F39B9BD5B5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CAA42BAE-1A3F-4E64-8075-4D44CF13C0EF}" type="pres">
      <dgm:prSet presAssocID="{05F515FE-BD51-4C1B-AF12-0F39B9BD5B5C}" presName="spaceRect" presStyleCnt="0"/>
      <dgm:spPr/>
    </dgm:pt>
    <dgm:pt modelId="{031F1184-4F20-46B5-8DA9-4BC8984BCAE1}" type="pres">
      <dgm:prSet presAssocID="{05F515FE-BD51-4C1B-AF12-0F39B9BD5B5C}" presName="parTx" presStyleLbl="revTx" presStyleIdx="0" presStyleCnt="3">
        <dgm:presLayoutVars>
          <dgm:chMax val="0"/>
          <dgm:chPref val="0"/>
        </dgm:presLayoutVars>
      </dgm:prSet>
      <dgm:spPr/>
    </dgm:pt>
    <dgm:pt modelId="{ACA1D506-1EBD-44CF-9FB6-7ED94B0967A2}" type="pres">
      <dgm:prSet presAssocID="{40BC1DAB-164B-413E-B96A-4E6FDE38CC05}" presName="sibTrans" presStyleCnt="0"/>
      <dgm:spPr/>
    </dgm:pt>
    <dgm:pt modelId="{BAB02D81-22F4-420C-AAB0-1DB4237DB27F}" type="pres">
      <dgm:prSet presAssocID="{394CC0EB-9498-46EB-BCDB-0E6A2FB665A0}" presName="compNode" presStyleCnt="0"/>
      <dgm:spPr/>
    </dgm:pt>
    <dgm:pt modelId="{500D53ED-885B-46DF-8715-366271958C84}" type="pres">
      <dgm:prSet presAssocID="{394CC0EB-9498-46EB-BCDB-0E6A2FB665A0}" presName="bgRect" presStyleLbl="bgShp" presStyleIdx="1" presStyleCnt="3"/>
      <dgm:spPr/>
    </dgm:pt>
    <dgm:pt modelId="{2094129A-4524-436A-B453-D9C784D925A4}" type="pres">
      <dgm:prSet presAssocID="{394CC0EB-9498-46EB-BCDB-0E6A2FB665A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354FDB4A-9A15-45B8-B043-A492EBA2DF8A}" type="pres">
      <dgm:prSet presAssocID="{394CC0EB-9498-46EB-BCDB-0E6A2FB665A0}" presName="spaceRect" presStyleCnt="0"/>
      <dgm:spPr/>
    </dgm:pt>
    <dgm:pt modelId="{79CCE32E-7F4E-4833-9A1F-FCDE866245BA}" type="pres">
      <dgm:prSet presAssocID="{394CC0EB-9498-46EB-BCDB-0E6A2FB665A0}" presName="parTx" presStyleLbl="revTx" presStyleIdx="1" presStyleCnt="3">
        <dgm:presLayoutVars>
          <dgm:chMax val="0"/>
          <dgm:chPref val="0"/>
        </dgm:presLayoutVars>
      </dgm:prSet>
      <dgm:spPr/>
    </dgm:pt>
    <dgm:pt modelId="{B0A49FD3-5BCB-4AD9-93CB-FA43147ED115}" type="pres">
      <dgm:prSet presAssocID="{A3FFFF40-608C-4645-98E9-BEAD5CEA9630}" presName="sibTrans" presStyleCnt="0"/>
      <dgm:spPr/>
    </dgm:pt>
    <dgm:pt modelId="{124014D6-7850-4CF9-A748-74F66C39CFCF}" type="pres">
      <dgm:prSet presAssocID="{AFEB1B07-75FB-489C-8435-B817D65791C7}" presName="compNode" presStyleCnt="0"/>
      <dgm:spPr/>
    </dgm:pt>
    <dgm:pt modelId="{07A1898A-1193-44A7-BC5E-4C82644D5DF0}" type="pres">
      <dgm:prSet presAssocID="{AFEB1B07-75FB-489C-8435-B817D65791C7}" presName="bgRect" presStyleLbl="bgShp" presStyleIdx="2" presStyleCnt="3"/>
      <dgm:spPr/>
    </dgm:pt>
    <dgm:pt modelId="{74F6FAA3-82FF-48EE-BF00-6C0F286EEC7F}" type="pres">
      <dgm:prSet presAssocID="{AFEB1B07-75FB-489C-8435-B817D65791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C4A54B09-363F-4369-ADE3-744712E0FD64}" type="pres">
      <dgm:prSet presAssocID="{AFEB1B07-75FB-489C-8435-B817D65791C7}" presName="spaceRect" presStyleCnt="0"/>
      <dgm:spPr/>
    </dgm:pt>
    <dgm:pt modelId="{200270FE-478E-41AB-AD40-AEFC407B467F}" type="pres">
      <dgm:prSet presAssocID="{AFEB1B07-75FB-489C-8435-B817D65791C7}" presName="parTx" presStyleLbl="revTx" presStyleIdx="2" presStyleCnt="3">
        <dgm:presLayoutVars>
          <dgm:chMax val="0"/>
          <dgm:chPref val="0"/>
        </dgm:presLayoutVars>
      </dgm:prSet>
      <dgm:spPr/>
    </dgm:pt>
  </dgm:ptLst>
  <dgm:cxnLst>
    <dgm:cxn modelId="{5C67F720-E63B-432F-AFF2-7254EE4FB136}" type="presOf" srcId="{AFEB1B07-75FB-489C-8435-B817D65791C7}" destId="{200270FE-478E-41AB-AD40-AEFC407B467F}" srcOrd="0" destOrd="0" presId="urn:microsoft.com/office/officeart/2018/2/layout/IconVerticalSolidList"/>
    <dgm:cxn modelId="{CA9AFA77-07D9-4A84-A1A5-E7524DAB61DE}" srcId="{FED7DA92-D43B-4D55-97CC-B59294578C23}" destId="{AFEB1B07-75FB-489C-8435-B817D65791C7}" srcOrd="2" destOrd="0" parTransId="{83756841-779B-418E-8DD4-DD4B0AB8C981}" sibTransId="{B80C4A20-936B-4F89-A8B7-FE7EA57BFCA3}"/>
    <dgm:cxn modelId="{CD6FE17E-A05D-47E9-8763-93C7D3D6AD50}" srcId="{FED7DA92-D43B-4D55-97CC-B59294578C23}" destId="{05F515FE-BD51-4C1B-AF12-0F39B9BD5B5C}" srcOrd="0" destOrd="0" parTransId="{890BC29D-CCE0-42E4-949E-B01C2B669B24}" sibTransId="{40BC1DAB-164B-413E-B96A-4E6FDE38CC05}"/>
    <dgm:cxn modelId="{05C944A2-3742-4C5D-A505-807E53E2E28C}" type="presOf" srcId="{05F515FE-BD51-4C1B-AF12-0F39B9BD5B5C}" destId="{031F1184-4F20-46B5-8DA9-4BC8984BCAE1}" srcOrd="0" destOrd="0" presId="urn:microsoft.com/office/officeart/2018/2/layout/IconVerticalSolidList"/>
    <dgm:cxn modelId="{395B42AD-2313-435B-BE77-EED1631C7318}" type="presOf" srcId="{FED7DA92-D43B-4D55-97CC-B59294578C23}" destId="{B9385696-0466-4D04-9D46-988DC6AE63C5}" srcOrd="0" destOrd="0" presId="urn:microsoft.com/office/officeart/2018/2/layout/IconVerticalSolidList"/>
    <dgm:cxn modelId="{29A49CD3-D20E-409C-BB92-A8364C44D4B6}" type="presOf" srcId="{394CC0EB-9498-46EB-BCDB-0E6A2FB665A0}" destId="{79CCE32E-7F4E-4833-9A1F-FCDE866245BA}" srcOrd="0" destOrd="0" presId="urn:microsoft.com/office/officeart/2018/2/layout/IconVerticalSolidList"/>
    <dgm:cxn modelId="{B29717E2-DF0E-4978-AFD5-C87585958301}" srcId="{FED7DA92-D43B-4D55-97CC-B59294578C23}" destId="{394CC0EB-9498-46EB-BCDB-0E6A2FB665A0}" srcOrd="1" destOrd="0" parTransId="{F2BA185B-5E45-44B9-BCDA-822C7C4C0A82}" sibTransId="{A3FFFF40-608C-4645-98E9-BEAD5CEA9630}"/>
    <dgm:cxn modelId="{8567F0C3-576A-4673-8C0B-6D8F1D5DE3A9}" type="presParOf" srcId="{B9385696-0466-4D04-9D46-988DC6AE63C5}" destId="{268E091A-FFCF-495D-B5C8-0C7A76ACDF31}" srcOrd="0" destOrd="0" presId="urn:microsoft.com/office/officeart/2018/2/layout/IconVerticalSolidList"/>
    <dgm:cxn modelId="{D58400CC-3166-495C-91E5-1E812EAF7B63}" type="presParOf" srcId="{268E091A-FFCF-495D-B5C8-0C7A76ACDF31}" destId="{2C6BDEEE-F476-4736-A8C1-7263177BB768}" srcOrd="0" destOrd="0" presId="urn:microsoft.com/office/officeart/2018/2/layout/IconVerticalSolidList"/>
    <dgm:cxn modelId="{8DE61340-ABF0-4A59-BA8B-44CD2335D679}" type="presParOf" srcId="{268E091A-FFCF-495D-B5C8-0C7A76ACDF31}" destId="{144B1E57-57CA-4C7F-A6E7-2C818E527C91}" srcOrd="1" destOrd="0" presId="urn:microsoft.com/office/officeart/2018/2/layout/IconVerticalSolidList"/>
    <dgm:cxn modelId="{24F0554A-830C-4521-B7EA-DCDDB530B56D}" type="presParOf" srcId="{268E091A-FFCF-495D-B5C8-0C7A76ACDF31}" destId="{CAA42BAE-1A3F-4E64-8075-4D44CF13C0EF}" srcOrd="2" destOrd="0" presId="urn:microsoft.com/office/officeart/2018/2/layout/IconVerticalSolidList"/>
    <dgm:cxn modelId="{4EE1E47F-ED42-4A6D-913E-40DFB6043A67}" type="presParOf" srcId="{268E091A-FFCF-495D-B5C8-0C7A76ACDF31}" destId="{031F1184-4F20-46B5-8DA9-4BC8984BCAE1}" srcOrd="3" destOrd="0" presId="urn:microsoft.com/office/officeart/2018/2/layout/IconVerticalSolidList"/>
    <dgm:cxn modelId="{1C5688FF-68C9-4200-AF24-510B0B26EEFF}" type="presParOf" srcId="{B9385696-0466-4D04-9D46-988DC6AE63C5}" destId="{ACA1D506-1EBD-44CF-9FB6-7ED94B0967A2}" srcOrd="1" destOrd="0" presId="urn:microsoft.com/office/officeart/2018/2/layout/IconVerticalSolidList"/>
    <dgm:cxn modelId="{8F014819-4458-44D0-82CA-B562C273AE73}" type="presParOf" srcId="{B9385696-0466-4D04-9D46-988DC6AE63C5}" destId="{BAB02D81-22F4-420C-AAB0-1DB4237DB27F}" srcOrd="2" destOrd="0" presId="urn:microsoft.com/office/officeart/2018/2/layout/IconVerticalSolidList"/>
    <dgm:cxn modelId="{1FE2CD9B-44E6-4AE6-9CB1-8485AA4F87A6}" type="presParOf" srcId="{BAB02D81-22F4-420C-AAB0-1DB4237DB27F}" destId="{500D53ED-885B-46DF-8715-366271958C84}" srcOrd="0" destOrd="0" presId="urn:microsoft.com/office/officeart/2018/2/layout/IconVerticalSolidList"/>
    <dgm:cxn modelId="{E7A7DAA2-A25D-423B-BBED-45979B9BF669}" type="presParOf" srcId="{BAB02D81-22F4-420C-AAB0-1DB4237DB27F}" destId="{2094129A-4524-436A-B453-D9C784D925A4}" srcOrd="1" destOrd="0" presId="urn:microsoft.com/office/officeart/2018/2/layout/IconVerticalSolidList"/>
    <dgm:cxn modelId="{3E51D460-42BC-4EA5-AD97-801A9E38512F}" type="presParOf" srcId="{BAB02D81-22F4-420C-AAB0-1DB4237DB27F}" destId="{354FDB4A-9A15-45B8-B043-A492EBA2DF8A}" srcOrd="2" destOrd="0" presId="urn:microsoft.com/office/officeart/2018/2/layout/IconVerticalSolidList"/>
    <dgm:cxn modelId="{5A1169FF-F158-4CEE-9F5B-89B64EC11D77}" type="presParOf" srcId="{BAB02D81-22F4-420C-AAB0-1DB4237DB27F}" destId="{79CCE32E-7F4E-4833-9A1F-FCDE866245BA}" srcOrd="3" destOrd="0" presId="urn:microsoft.com/office/officeart/2018/2/layout/IconVerticalSolidList"/>
    <dgm:cxn modelId="{29CEF982-7045-48F4-A5FB-FCD172A0CEEB}" type="presParOf" srcId="{B9385696-0466-4D04-9D46-988DC6AE63C5}" destId="{B0A49FD3-5BCB-4AD9-93CB-FA43147ED115}" srcOrd="3" destOrd="0" presId="urn:microsoft.com/office/officeart/2018/2/layout/IconVerticalSolidList"/>
    <dgm:cxn modelId="{C97D4589-4E2C-431F-AC91-13192B7A6F7E}" type="presParOf" srcId="{B9385696-0466-4D04-9D46-988DC6AE63C5}" destId="{124014D6-7850-4CF9-A748-74F66C39CFCF}" srcOrd="4" destOrd="0" presId="urn:microsoft.com/office/officeart/2018/2/layout/IconVerticalSolidList"/>
    <dgm:cxn modelId="{B8BC867F-201E-4BEE-90D3-3C13D1C98C0C}" type="presParOf" srcId="{124014D6-7850-4CF9-A748-74F66C39CFCF}" destId="{07A1898A-1193-44A7-BC5E-4C82644D5DF0}" srcOrd="0" destOrd="0" presId="urn:microsoft.com/office/officeart/2018/2/layout/IconVerticalSolidList"/>
    <dgm:cxn modelId="{644390CF-BCCE-41D4-A239-35A902B9EDEE}" type="presParOf" srcId="{124014D6-7850-4CF9-A748-74F66C39CFCF}" destId="{74F6FAA3-82FF-48EE-BF00-6C0F286EEC7F}" srcOrd="1" destOrd="0" presId="urn:microsoft.com/office/officeart/2018/2/layout/IconVerticalSolidList"/>
    <dgm:cxn modelId="{BDF440C0-80AE-4D18-AA71-0E0CB5F875AC}" type="presParOf" srcId="{124014D6-7850-4CF9-A748-74F66C39CFCF}" destId="{C4A54B09-363F-4369-ADE3-744712E0FD64}" srcOrd="2" destOrd="0" presId="urn:microsoft.com/office/officeart/2018/2/layout/IconVerticalSolidList"/>
    <dgm:cxn modelId="{3DF84DEB-4378-4F1F-8435-5084305E2CD1}" type="presParOf" srcId="{124014D6-7850-4CF9-A748-74F66C39CFCF}" destId="{200270FE-478E-41AB-AD40-AEFC407B467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BDEEE-F476-4736-A8C1-7263177BB768}">
      <dsp:nvSpPr>
        <dsp:cNvPr id="0" name=""/>
        <dsp:cNvSpPr/>
      </dsp:nvSpPr>
      <dsp:spPr>
        <a:xfrm>
          <a:off x="0" y="2305"/>
          <a:ext cx="8915400" cy="10453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4B1E57-57CA-4C7F-A6E7-2C818E527C91}">
      <dsp:nvSpPr>
        <dsp:cNvPr id="0" name=""/>
        <dsp:cNvSpPr/>
      </dsp:nvSpPr>
      <dsp:spPr>
        <a:xfrm>
          <a:off x="316214" y="237505"/>
          <a:ext cx="575497" cy="5749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1F1184-4F20-46B5-8DA9-4BC8984BCAE1}">
      <dsp:nvSpPr>
        <dsp:cNvPr id="0" name=""/>
        <dsp:cNvSpPr/>
      </dsp:nvSpPr>
      <dsp:spPr>
        <a:xfrm>
          <a:off x="1207925" y="2305"/>
          <a:ext cx="7688871" cy="1078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089" tIns="114089" rIns="114089" bIns="114089" numCol="1" spcCol="1270" anchor="ctr" anchorCtr="0">
          <a:noAutofit/>
        </a:bodyPr>
        <a:lstStyle/>
        <a:p>
          <a:pPr marL="0" lvl="0" indent="0" algn="l" defTabSz="622300">
            <a:lnSpc>
              <a:spcPct val="100000"/>
            </a:lnSpc>
            <a:spcBef>
              <a:spcPct val="0"/>
            </a:spcBef>
            <a:spcAft>
              <a:spcPct val="35000"/>
            </a:spcAft>
            <a:buNone/>
          </a:pPr>
          <a:r>
            <a:rPr lang="en-US" sz="1400" kern="1200" dirty="0"/>
            <a:t>Many headlines were made saying that in 2019 there was a decrease in percentage of students who gave SAT compared to ACT which led to people suggesting to stop conducting SAT altogether and focus on ACT which resulted in college board forming a committee to check the same.</a:t>
          </a:r>
        </a:p>
      </dsp:txBody>
      <dsp:txXfrm>
        <a:off x="1207925" y="2305"/>
        <a:ext cx="7688871" cy="1078003"/>
      </dsp:txXfrm>
    </dsp:sp>
    <dsp:sp modelId="{500D53ED-885B-46DF-8715-366271958C84}">
      <dsp:nvSpPr>
        <dsp:cNvPr id="0" name=""/>
        <dsp:cNvSpPr/>
      </dsp:nvSpPr>
      <dsp:spPr>
        <a:xfrm>
          <a:off x="0" y="1349809"/>
          <a:ext cx="8915400" cy="10453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94129A-4524-436A-B453-D9C784D925A4}">
      <dsp:nvSpPr>
        <dsp:cNvPr id="0" name=""/>
        <dsp:cNvSpPr/>
      </dsp:nvSpPr>
      <dsp:spPr>
        <a:xfrm>
          <a:off x="316214" y="1585010"/>
          <a:ext cx="575497" cy="5749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CCE32E-7F4E-4833-9A1F-FCDE866245BA}">
      <dsp:nvSpPr>
        <dsp:cNvPr id="0" name=""/>
        <dsp:cNvSpPr/>
      </dsp:nvSpPr>
      <dsp:spPr>
        <a:xfrm>
          <a:off x="1207925" y="1349809"/>
          <a:ext cx="7688871" cy="1078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089" tIns="114089" rIns="114089" bIns="114089" numCol="1" spcCol="1270" anchor="ctr" anchorCtr="0">
          <a:noAutofit/>
        </a:bodyPr>
        <a:lstStyle/>
        <a:p>
          <a:pPr marL="0" lvl="0" indent="0" algn="l" defTabSz="622300">
            <a:lnSpc>
              <a:spcPct val="100000"/>
            </a:lnSpc>
            <a:spcBef>
              <a:spcPct val="0"/>
            </a:spcBef>
            <a:spcAft>
              <a:spcPct val="35000"/>
            </a:spcAft>
            <a:buNone/>
          </a:pPr>
          <a:r>
            <a:rPr lang="en-US" sz="1400" kern="1200" dirty="0"/>
            <a:t>This analysis seeks to explore if the headlines made were true , if </a:t>
          </a:r>
          <a:r>
            <a:rPr lang="en-US" sz="1400" u="none" kern="1200" dirty="0"/>
            <a:t>so</a:t>
          </a:r>
          <a:r>
            <a:rPr lang="en-US" sz="1400" kern="1200" dirty="0"/>
            <a:t> what are those states and possible  reasons behind that</a:t>
          </a:r>
        </a:p>
      </dsp:txBody>
      <dsp:txXfrm>
        <a:off x="1207925" y="1349809"/>
        <a:ext cx="7688871" cy="1078003"/>
      </dsp:txXfrm>
    </dsp:sp>
    <dsp:sp modelId="{07A1898A-1193-44A7-BC5E-4C82644D5DF0}">
      <dsp:nvSpPr>
        <dsp:cNvPr id="0" name=""/>
        <dsp:cNvSpPr/>
      </dsp:nvSpPr>
      <dsp:spPr>
        <a:xfrm>
          <a:off x="0" y="2697313"/>
          <a:ext cx="8915400" cy="10453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F6FAA3-82FF-48EE-BF00-6C0F286EEC7F}">
      <dsp:nvSpPr>
        <dsp:cNvPr id="0" name=""/>
        <dsp:cNvSpPr/>
      </dsp:nvSpPr>
      <dsp:spPr>
        <a:xfrm>
          <a:off x="316214" y="2932514"/>
          <a:ext cx="575497" cy="5749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0270FE-478E-41AB-AD40-AEFC407B467F}">
      <dsp:nvSpPr>
        <dsp:cNvPr id="0" name=""/>
        <dsp:cNvSpPr/>
      </dsp:nvSpPr>
      <dsp:spPr>
        <a:xfrm>
          <a:off x="1207925" y="2697313"/>
          <a:ext cx="7688871" cy="1078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089" tIns="114089" rIns="114089" bIns="114089" numCol="1" spcCol="1270" anchor="ctr" anchorCtr="0">
          <a:noAutofit/>
        </a:bodyPr>
        <a:lstStyle/>
        <a:p>
          <a:pPr marL="0" lvl="0" indent="0" algn="l" defTabSz="622300">
            <a:lnSpc>
              <a:spcPct val="100000"/>
            </a:lnSpc>
            <a:spcBef>
              <a:spcPct val="0"/>
            </a:spcBef>
            <a:spcAft>
              <a:spcPct val="35000"/>
            </a:spcAft>
            <a:buNone/>
          </a:pPr>
          <a:r>
            <a:rPr lang="en-US" sz="1400" kern="1200" dirty="0"/>
            <a:t>This analysis also aims  to make recommendations to the College Board for strategies to improve </a:t>
          </a:r>
          <a:r>
            <a:rPr lang="en-US" sz="1400" kern="1200"/>
            <a:t>participation rate</a:t>
          </a:r>
          <a:endParaRPr lang="en-US" sz="1400" kern="1200" dirty="0"/>
        </a:p>
      </dsp:txBody>
      <dsp:txXfrm>
        <a:off x="1207925" y="2697313"/>
        <a:ext cx="7688871" cy="107800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673CC8-CB52-A648-A3E7-991B987117E5}" type="datetimeFigureOut">
              <a:rPr lang="en-US" smtClean="0"/>
              <a:t>5/21/21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9945BF-9603-DC44-9E45-BB83EFE27BC3}" type="slidenum">
              <a:rPr lang="en-US" smtClean="0"/>
              <a:t>‹#›</a:t>
            </a:fld>
            <a:endParaRPr lang="en-US"/>
          </a:p>
        </p:txBody>
      </p:sp>
    </p:spTree>
    <p:extLst>
      <p:ext uri="{BB962C8B-B14F-4D97-AF65-F5344CB8AC3E}">
        <p14:creationId xmlns:p14="http://schemas.microsoft.com/office/powerpoint/2010/main" val="3623667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9945BF-9603-DC44-9E45-BB83EFE27BC3}" type="slidenum">
              <a:rPr lang="en-US" smtClean="0"/>
              <a:t>14</a:t>
            </a:fld>
            <a:endParaRPr lang="en-US"/>
          </a:p>
        </p:txBody>
      </p:sp>
    </p:spTree>
    <p:extLst>
      <p:ext uri="{BB962C8B-B14F-4D97-AF65-F5344CB8AC3E}">
        <p14:creationId xmlns:p14="http://schemas.microsoft.com/office/powerpoint/2010/main" val="1685518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5/21/21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7.xml"/><Relationship Id="rId4" Type="http://schemas.openxmlformats.org/officeDocument/2006/relationships/image" Target="../media/image9.tiff"/></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tiff"/></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grpSp>
        <p:nvGrpSpPr>
          <p:cNvPr id="11" name="Group 1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1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1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2" name="Title 1">
            <a:extLst>
              <a:ext uri="{FF2B5EF4-FFF2-40B4-BE49-F238E27FC236}">
                <a16:creationId xmlns:a16="http://schemas.microsoft.com/office/drawing/2014/main" id="{138827F1-A46E-F841-82D4-4DAF678E70D7}"/>
              </a:ext>
            </a:extLst>
          </p:cNvPr>
          <p:cNvSpPr>
            <a:spLocks noGrp="1"/>
          </p:cNvSpPr>
          <p:nvPr>
            <p:ph type="ctrTitle"/>
          </p:nvPr>
        </p:nvSpPr>
        <p:spPr>
          <a:xfrm>
            <a:off x="1304103" y="1318591"/>
            <a:ext cx="5800929" cy="4220820"/>
          </a:xfrm>
        </p:spPr>
        <p:txBody>
          <a:bodyPr anchor="ctr">
            <a:normAutofit/>
          </a:bodyPr>
          <a:lstStyle/>
          <a:p>
            <a:pPr algn="r"/>
            <a:r>
              <a:rPr lang="en-US" sz="6100">
                <a:solidFill>
                  <a:schemeClr val="tx2">
                    <a:lumMod val="75000"/>
                  </a:schemeClr>
                </a:solidFill>
              </a:rPr>
              <a:t>Analysis of SAT Participation Rate for the year 2019</a:t>
            </a:r>
          </a:p>
        </p:txBody>
      </p:sp>
      <p:cxnSp>
        <p:nvCxnSpPr>
          <p:cNvPr id="25" name="Straight Connector 24">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196"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FBE0848-DDF2-3641-B81B-B5A4A1C8DC82}"/>
              </a:ext>
            </a:extLst>
          </p:cNvPr>
          <p:cNvSpPr txBox="1"/>
          <p:nvPr/>
        </p:nvSpPr>
        <p:spPr>
          <a:xfrm>
            <a:off x="7716919" y="5491947"/>
            <a:ext cx="2004075" cy="369332"/>
          </a:xfrm>
          <a:prstGeom prst="rect">
            <a:avLst/>
          </a:prstGeom>
          <a:noFill/>
        </p:spPr>
        <p:txBody>
          <a:bodyPr wrap="none" rtlCol="0">
            <a:spAutoFit/>
          </a:bodyPr>
          <a:lstStyle/>
          <a:p>
            <a:r>
              <a:rPr lang="en-US" dirty="0"/>
              <a:t>Vaishnavi </a:t>
            </a:r>
            <a:r>
              <a:rPr lang="en-US" dirty="0" err="1"/>
              <a:t>Brungi</a:t>
            </a:r>
            <a:endParaRPr lang="en-US" dirty="0"/>
          </a:p>
        </p:txBody>
      </p:sp>
    </p:spTree>
    <p:extLst>
      <p:ext uri="{BB962C8B-B14F-4D97-AF65-F5344CB8AC3E}">
        <p14:creationId xmlns:p14="http://schemas.microsoft.com/office/powerpoint/2010/main" val="1777373941"/>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B9B5B69-A297-4D2F-8B89-529DA8A273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5" name="Freeform 11">
              <a:extLst>
                <a:ext uri="{FF2B5EF4-FFF2-40B4-BE49-F238E27FC236}">
                  <a16:creationId xmlns:a16="http://schemas.microsoft.com/office/drawing/2014/main" id="{3E39D215-BF38-4094-82D7-61DED1145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6" name="Freeform 12">
              <a:extLst>
                <a:ext uri="{FF2B5EF4-FFF2-40B4-BE49-F238E27FC236}">
                  <a16:creationId xmlns:a16="http://schemas.microsoft.com/office/drawing/2014/main" id="{7412700A-91C4-4126-8F17-3B9449DBB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7" name="Freeform 13">
              <a:extLst>
                <a:ext uri="{FF2B5EF4-FFF2-40B4-BE49-F238E27FC236}">
                  <a16:creationId xmlns:a16="http://schemas.microsoft.com/office/drawing/2014/main" id="{DF985802-25A8-4B99-89F0-2A42EC325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8" name="Freeform 14">
              <a:extLst>
                <a:ext uri="{FF2B5EF4-FFF2-40B4-BE49-F238E27FC236}">
                  <a16:creationId xmlns:a16="http://schemas.microsoft.com/office/drawing/2014/main" id="{F54C35AF-DB92-4205-A779-2A385B714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 name="Freeform 15">
              <a:extLst>
                <a:ext uri="{FF2B5EF4-FFF2-40B4-BE49-F238E27FC236}">
                  <a16:creationId xmlns:a16="http://schemas.microsoft.com/office/drawing/2014/main" id="{9F845211-1F53-4E0A-891E-B78A206F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 name="Freeform 16">
              <a:extLst>
                <a:ext uri="{FF2B5EF4-FFF2-40B4-BE49-F238E27FC236}">
                  <a16:creationId xmlns:a16="http://schemas.microsoft.com/office/drawing/2014/main" id="{9149C7DD-9998-4805-BFC8-CEF5F5DF3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1" name="Freeform 17">
              <a:extLst>
                <a:ext uri="{FF2B5EF4-FFF2-40B4-BE49-F238E27FC236}">
                  <a16:creationId xmlns:a16="http://schemas.microsoft.com/office/drawing/2014/main" id="{47C8036D-3ECA-43DA-BAF5-3C65CF41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2" name="Freeform 18">
              <a:extLst>
                <a:ext uri="{FF2B5EF4-FFF2-40B4-BE49-F238E27FC236}">
                  <a16:creationId xmlns:a16="http://schemas.microsoft.com/office/drawing/2014/main" id="{29C15912-CDE8-4DF3-9324-273FB4C86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3" name="Freeform 19">
              <a:extLst>
                <a:ext uri="{FF2B5EF4-FFF2-40B4-BE49-F238E27FC236}">
                  <a16:creationId xmlns:a16="http://schemas.microsoft.com/office/drawing/2014/main" id="{37C68D51-B7DA-4572-AB7E-708540B3C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4" name="Freeform 20">
              <a:extLst>
                <a:ext uri="{FF2B5EF4-FFF2-40B4-BE49-F238E27FC236}">
                  <a16:creationId xmlns:a16="http://schemas.microsoft.com/office/drawing/2014/main" id="{1AF802CB-4E9E-4895-9363-C119914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5" name="Freeform 21">
              <a:extLst>
                <a:ext uri="{FF2B5EF4-FFF2-40B4-BE49-F238E27FC236}">
                  <a16:creationId xmlns:a16="http://schemas.microsoft.com/office/drawing/2014/main" id="{615760E5-5F27-4735-B01C-78E05F3FB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6" name="Freeform 22">
              <a:extLst>
                <a:ext uri="{FF2B5EF4-FFF2-40B4-BE49-F238E27FC236}">
                  <a16:creationId xmlns:a16="http://schemas.microsoft.com/office/drawing/2014/main" id="{DB9C6516-B2DB-432F-BD3A-A1792BD46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8" name="Group 27">
            <a:extLst>
              <a:ext uri="{FF2B5EF4-FFF2-40B4-BE49-F238E27FC236}">
                <a16:creationId xmlns:a16="http://schemas.microsoft.com/office/drawing/2014/main" id="{BC9C8D0D-644B-4B97-B83C-CC8E64361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9" name="Freeform 27">
              <a:extLst>
                <a:ext uri="{FF2B5EF4-FFF2-40B4-BE49-F238E27FC236}">
                  <a16:creationId xmlns:a16="http://schemas.microsoft.com/office/drawing/2014/main" id="{F8BE1EA6-80CF-446B-A4FE-3F935A51C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0" name="Freeform 28">
              <a:extLst>
                <a:ext uri="{FF2B5EF4-FFF2-40B4-BE49-F238E27FC236}">
                  <a16:creationId xmlns:a16="http://schemas.microsoft.com/office/drawing/2014/main" id="{10E39808-F4F7-43DE-AB53-82B7B55EA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1" name="Freeform 29">
              <a:extLst>
                <a:ext uri="{FF2B5EF4-FFF2-40B4-BE49-F238E27FC236}">
                  <a16:creationId xmlns:a16="http://schemas.microsoft.com/office/drawing/2014/main" id="{6ED5109A-600A-4C23-9BB3-C4C19C2D9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2" name="Freeform 30">
              <a:extLst>
                <a:ext uri="{FF2B5EF4-FFF2-40B4-BE49-F238E27FC236}">
                  <a16:creationId xmlns:a16="http://schemas.microsoft.com/office/drawing/2014/main" id="{D76FF73F-8CA3-42B0-A680-353805CD2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3" name="Freeform 31">
              <a:extLst>
                <a:ext uri="{FF2B5EF4-FFF2-40B4-BE49-F238E27FC236}">
                  <a16:creationId xmlns:a16="http://schemas.microsoft.com/office/drawing/2014/main" id="{B26A6949-3BEB-422A-854C-D4E26E4CF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4" name="Freeform 32">
              <a:extLst>
                <a:ext uri="{FF2B5EF4-FFF2-40B4-BE49-F238E27FC236}">
                  <a16:creationId xmlns:a16="http://schemas.microsoft.com/office/drawing/2014/main" id="{FE07AD25-30AF-40CD-B901-DF1EDBD68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5" name="Freeform 33">
              <a:extLst>
                <a:ext uri="{FF2B5EF4-FFF2-40B4-BE49-F238E27FC236}">
                  <a16:creationId xmlns:a16="http://schemas.microsoft.com/office/drawing/2014/main" id="{5AA460AF-7760-4F15-881A-6F0BFDBCD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6" name="Freeform 34">
              <a:extLst>
                <a:ext uri="{FF2B5EF4-FFF2-40B4-BE49-F238E27FC236}">
                  <a16:creationId xmlns:a16="http://schemas.microsoft.com/office/drawing/2014/main" id="{EE53C70E-5D92-4C42-A34F-9F7D16006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7" name="Freeform 35">
              <a:extLst>
                <a:ext uri="{FF2B5EF4-FFF2-40B4-BE49-F238E27FC236}">
                  <a16:creationId xmlns:a16="http://schemas.microsoft.com/office/drawing/2014/main" id="{C27614EE-0086-4D34-99BD-52F03708D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8" name="Freeform 36">
              <a:extLst>
                <a:ext uri="{FF2B5EF4-FFF2-40B4-BE49-F238E27FC236}">
                  <a16:creationId xmlns:a16="http://schemas.microsoft.com/office/drawing/2014/main" id="{326919B9-3ED4-4744-A713-326B3BAF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9" name="Freeform 37">
              <a:extLst>
                <a:ext uri="{FF2B5EF4-FFF2-40B4-BE49-F238E27FC236}">
                  <a16:creationId xmlns:a16="http://schemas.microsoft.com/office/drawing/2014/main" id="{898BDBF5-8AA3-49CD-999A-ABA1F7AE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0" name="Freeform 38">
              <a:extLst>
                <a:ext uri="{FF2B5EF4-FFF2-40B4-BE49-F238E27FC236}">
                  <a16:creationId xmlns:a16="http://schemas.microsoft.com/office/drawing/2014/main" id="{AF8ED3E0-CBE7-48C4-8F9E-FF98079CD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2" name="Rectangle 41">
            <a:extLst>
              <a:ext uri="{FF2B5EF4-FFF2-40B4-BE49-F238E27FC236}">
                <a16:creationId xmlns:a16="http://schemas.microsoft.com/office/drawing/2014/main" id="{A84F153B-2093-4171-BD2D-1631695C9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4" name="Freeform 11">
            <a:extLst>
              <a:ext uri="{FF2B5EF4-FFF2-40B4-BE49-F238E27FC236}">
                <a16:creationId xmlns:a16="http://schemas.microsoft.com/office/drawing/2014/main" id="{99499096-7355-478E-8CCB-A47EA1B79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TextBox 4">
            <a:extLst>
              <a:ext uri="{FF2B5EF4-FFF2-40B4-BE49-F238E27FC236}">
                <a16:creationId xmlns:a16="http://schemas.microsoft.com/office/drawing/2014/main" id="{29C3C896-865C-E544-B93F-2B457C642E97}"/>
              </a:ext>
            </a:extLst>
          </p:cNvPr>
          <p:cNvSpPr txBox="1"/>
          <p:nvPr/>
        </p:nvSpPr>
        <p:spPr>
          <a:xfrm>
            <a:off x="1683956" y="2133600"/>
            <a:ext cx="4140772" cy="3777622"/>
          </a:xfrm>
          <a:prstGeom prst="rect">
            <a:avLst/>
          </a:prstGeom>
        </p:spPr>
        <p:txBody>
          <a:bodyPr vert="horz" lIns="91440" tIns="45720" rIns="91440" bIns="45720" rtlCol="0">
            <a:normAutofit/>
          </a:bodyPr>
          <a:lstStyle/>
          <a:p>
            <a:pPr>
              <a:spcBef>
                <a:spcPts val="1000"/>
              </a:spcBef>
              <a:buClr>
                <a:schemeClr val="accent1"/>
              </a:buClr>
              <a:buFont typeface="Wingdings 3" charset="2"/>
              <a:buChar char=""/>
            </a:pPr>
            <a:r>
              <a:rPr lang="en-US" sz="1600" dirty="0"/>
              <a:t>States with Lowest and Highest Mean SAT Score</a:t>
            </a:r>
          </a:p>
        </p:txBody>
      </p:sp>
      <p:sp>
        <p:nvSpPr>
          <p:cNvPr id="46" name="Rectangle 45">
            <a:extLst>
              <a:ext uri="{FF2B5EF4-FFF2-40B4-BE49-F238E27FC236}">
                <a16:creationId xmlns:a16="http://schemas.microsoft.com/office/drawing/2014/main" id="{A886A0E9-8E0D-490C-95F7-B0BF969E1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040" y="645106"/>
            <a:ext cx="5451627" cy="5247747"/>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21E2D2DA-5742-6447-8A26-1F37EDA474C4}"/>
              </a:ext>
            </a:extLst>
          </p:cNvPr>
          <p:cNvPicPr>
            <a:picLocks noChangeAspect="1"/>
          </p:cNvPicPr>
          <p:nvPr/>
        </p:nvPicPr>
        <p:blipFill>
          <a:blip r:embed="rId2"/>
          <a:stretch>
            <a:fillRect/>
          </a:stretch>
        </p:blipFill>
        <p:spPr>
          <a:xfrm>
            <a:off x="6248230" y="931254"/>
            <a:ext cx="5119835" cy="2291126"/>
          </a:xfrm>
          <a:prstGeom prst="rect">
            <a:avLst/>
          </a:prstGeom>
        </p:spPr>
      </p:pic>
      <p:pic>
        <p:nvPicPr>
          <p:cNvPr id="2" name="Picture 1" descr="Table&#10;&#10;Description automatically generated">
            <a:extLst>
              <a:ext uri="{FF2B5EF4-FFF2-40B4-BE49-F238E27FC236}">
                <a16:creationId xmlns:a16="http://schemas.microsoft.com/office/drawing/2014/main" id="{579551F3-B458-8E48-BE0A-3AE0E3AC7A4C}"/>
              </a:ext>
            </a:extLst>
          </p:cNvPr>
          <p:cNvPicPr>
            <a:picLocks noChangeAspect="1"/>
          </p:cNvPicPr>
          <p:nvPr/>
        </p:nvPicPr>
        <p:blipFill>
          <a:blip r:embed="rId3"/>
          <a:stretch>
            <a:fillRect/>
          </a:stretch>
        </p:blipFill>
        <p:spPr>
          <a:xfrm>
            <a:off x="6255642" y="3593536"/>
            <a:ext cx="5112423" cy="2044969"/>
          </a:xfrm>
          <a:prstGeom prst="rect">
            <a:avLst/>
          </a:prstGeom>
        </p:spPr>
      </p:pic>
    </p:spTree>
    <p:extLst>
      <p:ext uri="{BB962C8B-B14F-4D97-AF65-F5344CB8AC3E}">
        <p14:creationId xmlns:p14="http://schemas.microsoft.com/office/powerpoint/2010/main" val="903178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EB9B5B69-A297-4D2F-8B89-529DA8A273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2" name="Freeform 11">
              <a:extLst>
                <a:ext uri="{FF2B5EF4-FFF2-40B4-BE49-F238E27FC236}">
                  <a16:creationId xmlns:a16="http://schemas.microsoft.com/office/drawing/2014/main" id="{3E39D215-BF38-4094-82D7-61DED1145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3" name="Freeform 12">
              <a:extLst>
                <a:ext uri="{FF2B5EF4-FFF2-40B4-BE49-F238E27FC236}">
                  <a16:creationId xmlns:a16="http://schemas.microsoft.com/office/drawing/2014/main" id="{7412700A-91C4-4126-8F17-3B9449DBB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94" name="Freeform 13">
              <a:extLst>
                <a:ext uri="{FF2B5EF4-FFF2-40B4-BE49-F238E27FC236}">
                  <a16:creationId xmlns:a16="http://schemas.microsoft.com/office/drawing/2014/main" id="{DF985802-25A8-4B99-89F0-2A42EC325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95" name="Freeform 14">
              <a:extLst>
                <a:ext uri="{FF2B5EF4-FFF2-40B4-BE49-F238E27FC236}">
                  <a16:creationId xmlns:a16="http://schemas.microsoft.com/office/drawing/2014/main" id="{F54C35AF-DB92-4205-A779-2A385B714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96" name="Freeform 15">
              <a:extLst>
                <a:ext uri="{FF2B5EF4-FFF2-40B4-BE49-F238E27FC236}">
                  <a16:creationId xmlns:a16="http://schemas.microsoft.com/office/drawing/2014/main" id="{9F845211-1F53-4E0A-891E-B78A206F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97" name="Freeform 16">
              <a:extLst>
                <a:ext uri="{FF2B5EF4-FFF2-40B4-BE49-F238E27FC236}">
                  <a16:creationId xmlns:a16="http://schemas.microsoft.com/office/drawing/2014/main" id="{9149C7DD-9998-4805-BFC8-CEF5F5DF3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98" name="Freeform 17">
              <a:extLst>
                <a:ext uri="{FF2B5EF4-FFF2-40B4-BE49-F238E27FC236}">
                  <a16:creationId xmlns:a16="http://schemas.microsoft.com/office/drawing/2014/main" id="{47C8036D-3ECA-43DA-BAF5-3C65CF41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99" name="Freeform 18">
              <a:extLst>
                <a:ext uri="{FF2B5EF4-FFF2-40B4-BE49-F238E27FC236}">
                  <a16:creationId xmlns:a16="http://schemas.microsoft.com/office/drawing/2014/main" id="{29C15912-CDE8-4DF3-9324-273FB4C86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0" name="Freeform 19">
              <a:extLst>
                <a:ext uri="{FF2B5EF4-FFF2-40B4-BE49-F238E27FC236}">
                  <a16:creationId xmlns:a16="http://schemas.microsoft.com/office/drawing/2014/main" id="{37C68D51-B7DA-4572-AB7E-708540B3C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01" name="Freeform 20">
              <a:extLst>
                <a:ext uri="{FF2B5EF4-FFF2-40B4-BE49-F238E27FC236}">
                  <a16:creationId xmlns:a16="http://schemas.microsoft.com/office/drawing/2014/main" id="{1AF802CB-4E9E-4895-9363-C119914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2" name="Freeform 21">
              <a:extLst>
                <a:ext uri="{FF2B5EF4-FFF2-40B4-BE49-F238E27FC236}">
                  <a16:creationId xmlns:a16="http://schemas.microsoft.com/office/drawing/2014/main" id="{615760E5-5F27-4735-B01C-78E05F3FB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3" name="Freeform 22">
              <a:extLst>
                <a:ext uri="{FF2B5EF4-FFF2-40B4-BE49-F238E27FC236}">
                  <a16:creationId xmlns:a16="http://schemas.microsoft.com/office/drawing/2014/main" id="{DB9C6516-B2DB-432F-BD3A-A1792BD46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5" name="Group 104">
            <a:extLst>
              <a:ext uri="{FF2B5EF4-FFF2-40B4-BE49-F238E27FC236}">
                <a16:creationId xmlns:a16="http://schemas.microsoft.com/office/drawing/2014/main" id="{BC9C8D0D-644B-4B97-B83C-CC8E64361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06" name="Freeform 27">
              <a:extLst>
                <a:ext uri="{FF2B5EF4-FFF2-40B4-BE49-F238E27FC236}">
                  <a16:creationId xmlns:a16="http://schemas.microsoft.com/office/drawing/2014/main" id="{F8BE1EA6-80CF-446B-A4FE-3F935A51C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7" name="Freeform 28">
              <a:extLst>
                <a:ext uri="{FF2B5EF4-FFF2-40B4-BE49-F238E27FC236}">
                  <a16:creationId xmlns:a16="http://schemas.microsoft.com/office/drawing/2014/main" id="{10E39808-F4F7-43DE-AB53-82B7B55EA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8" name="Freeform 29">
              <a:extLst>
                <a:ext uri="{FF2B5EF4-FFF2-40B4-BE49-F238E27FC236}">
                  <a16:creationId xmlns:a16="http://schemas.microsoft.com/office/drawing/2014/main" id="{6ED5109A-600A-4C23-9BB3-C4C19C2D9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9" name="Freeform 30">
              <a:extLst>
                <a:ext uri="{FF2B5EF4-FFF2-40B4-BE49-F238E27FC236}">
                  <a16:creationId xmlns:a16="http://schemas.microsoft.com/office/drawing/2014/main" id="{D76FF73F-8CA3-42B0-A680-353805CD2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10" name="Freeform 31">
              <a:extLst>
                <a:ext uri="{FF2B5EF4-FFF2-40B4-BE49-F238E27FC236}">
                  <a16:creationId xmlns:a16="http://schemas.microsoft.com/office/drawing/2014/main" id="{B26A6949-3BEB-422A-854C-D4E26E4CF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11" name="Freeform 32">
              <a:extLst>
                <a:ext uri="{FF2B5EF4-FFF2-40B4-BE49-F238E27FC236}">
                  <a16:creationId xmlns:a16="http://schemas.microsoft.com/office/drawing/2014/main" id="{FE07AD25-30AF-40CD-B901-DF1EDBD68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12" name="Freeform 33">
              <a:extLst>
                <a:ext uri="{FF2B5EF4-FFF2-40B4-BE49-F238E27FC236}">
                  <a16:creationId xmlns:a16="http://schemas.microsoft.com/office/drawing/2014/main" id="{5AA460AF-7760-4F15-881A-6F0BFDBCD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13" name="Freeform 34">
              <a:extLst>
                <a:ext uri="{FF2B5EF4-FFF2-40B4-BE49-F238E27FC236}">
                  <a16:creationId xmlns:a16="http://schemas.microsoft.com/office/drawing/2014/main" id="{EE53C70E-5D92-4C42-A34F-9F7D16006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14" name="Freeform 35">
              <a:extLst>
                <a:ext uri="{FF2B5EF4-FFF2-40B4-BE49-F238E27FC236}">
                  <a16:creationId xmlns:a16="http://schemas.microsoft.com/office/drawing/2014/main" id="{C27614EE-0086-4D34-99BD-52F03708D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15" name="Freeform 36">
              <a:extLst>
                <a:ext uri="{FF2B5EF4-FFF2-40B4-BE49-F238E27FC236}">
                  <a16:creationId xmlns:a16="http://schemas.microsoft.com/office/drawing/2014/main" id="{326919B9-3ED4-4744-A713-326B3BAF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16" name="Freeform 37">
              <a:extLst>
                <a:ext uri="{FF2B5EF4-FFF2-40B4-BE49-F238E27FC236}">
                  <a16:creationId xmlns:a16="http://schemas.microsoft.com/office/drawing/2014/main" id="{898BDBF5-8AA3-49CD-999A-ABA1F7AE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17" name="Freeform 38">
              <a:extLst>
                <a:ext uri="{FF2B5EF4-FFF2-40B4-BE49-F238E27FC236}">
                  <a16:creationId xmlns:a16="http://schemas.microsoft.com/office/drawing/2014/main" id="{AF8ED3E0-CBE7-48C4-8F9E-FF98079CD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19" name="Rectangle 118">
            <a:extLst>
              <a:ext uri="{FF2B5EF4-FFF2-40B4-BE49-F238E27FC236}">
                <a16:creationId xmlns:a16="http://schemas.microsoft.com/office/drawing/2014/main" id="{A84F153B-2093-4171-BD2D-1631695C9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21" name="Freeform 11">
            <a:extLst>
              <a:ext uri="{FF2B5EF4-FFF2-40B4-BE49-F238E27FC236}">
                <a16:creationId xmlns:a16="http://schemas.microsoft.com/office/drawing/2014/main" id="{99499096-7355-478E-8CCB-A47EA1B79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TextBox 4">
            <a:extLst>
              <a:ext uri="{FF2B5EF4-FFF2-40B4-BE49-F238E27FC236}">
                <a16:creationId xmlns:a16="http://schemas.microsoft.com/office/drawing/2014/main" id="{29C3C896-865C-E544-B93F-2B457C642E97}"/>
              </a:ext>
            </a:extLst>
          </p:cNvPr>
          <p:cNvSpPr txBox="1"/>
          <p:nvPr/>
        </p:nvSpPr>
        <p:spPr>
          <a:xfrm>
            <a:off x="1683956" y="2133600"/>
            <a:ext cx="4140772" cy="3777622"/>
          </a:xfrm>
          <a:prstGeom prst="rect">
            <a:avLst/>
          </a:prstGeom>
        </p:spPr>
        <p:txBody>
          <a:bodyPr vert="horz" lIns="91440" tIns="45720" rIns="91440" bIns="45720" rtlCol="0">
            <a:normAutofit/>
          </a:bodyPr>
          <a:lstStyle/>
          <a:p>
            <a:pPr>
              <a:spcBef>
                <a:spcPts val="1000"/>
              </a:spcBef>
              <a:buClr>
                <a:schemeClr val="accent1"/>
              </a:buClr>
              <a:buFont typeface="Wingdings 3" charset="2"/>
              <a:buChar char=""/>
            </a:pPr>
            <a:r>
              <a:rPr lang="en-US" sz="1600" dirty="0"/>
              <a:t>States with Lowest and Highest Mean ACT Score</a:t>
            </a:r>
          </a:p>
        </p:txBody>
      </p:sp>
      <p:pic>
        <p:nvPicPr>
          <p:cNvPr id="41" name="Picture 40" descr="Table&#10;&#10;Description automatically generated">
            <a:extLst>
              <a:ext uri="{FF2B5EF4-FFF2-40B4-BE49-F238E27FC236}">
                <a16:creationId xmlns:a16="http://schemas.microsoft.com/office/drawing/2014/main" id="{83670B2C-7577-1748-98F2-FC38589569CB}"/>
              </a:ext>
            </a:extLst>
          </p:cNvPr>
          <p:cNvPicPr>
            <a:picLocks noChangeAspect="1"/>
          </p:cNvPicPr>
          <p:nvPr/>
        </p:nvPicPr>
        <p:blipFill>
          <a:blip r:embed="rId2"/>
          <a:stretch>
            <a:fillRect/>
          </a:stretch>
        </p:blipFill>
        <p:spPr>
          <a:xfrm>
            <a:off x="6091916" y="876938"/>
            <a:ext cx="5451627" cy="2235167"/>
          </a:xfrm>
          <a:prstGeom prst="rect">
            <a:avLst/>
          </a:prstGeom>
        </p:spPr>
      </p:pic>
      <p:pic>
        <p:nvPicPr>
          <p:cNvPr id="43" name="Picture 42" descr="Table&#10;&#10;Description automatically generated">
            <a:extLst>
              <a:ext uri="{FF2B5EF4-FFF2-40B4-BE49-F238E27FC236}">
                <a16:creationId xmlns:a16="http://schemas.microsoft.com/office/drawing/2014/main" id="{57F170F5-B6B6-8B43-88C3-99B1E5F4255A}"/>
              </a:ext>
            </a:extLst>
          </p:cNvPr>
          <p:cNvPicPr>
            <a:picLocks noChangeAspect="1"/>
          </p:cNvPicPr>
          <p:nvPr/>
        </p:nvPicPr>
        <p:blipFill>
          <a:blip r:embed="rId3"/>
          <a:stretch>
            <a:fillRect/>
          </a:stretch>
        </p:blipFill>
        <p:spPr>
          <a:xfrm>
            <a:off x="6086040" y="3644438"/>
            <a:ext cx="5451627" cy="2112505"/>
          </a:xfrm>
          <a:prstGeom prst="rect">
            <a:avLst/>
          </a:prstGeom>
        </p:spPr>
      </p:pic>
    </p:spTree>
    <p:extLst>
      <p:ext uri="{BB962C8B-B14F-4D97-AF65-F5344CB8AC3E}">
        <p14:creationId xmlns:p14="http://schemas.microsoft.com/office/powerpoint/2010/main" val="2568435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EB9B5B69-A297-4D2F-8B89-529DA8A273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3E39D215-BF38-4094-82D7-61DED1145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7412700A-91C4-4126-8F17-3B9449DBB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DF985802-25A8-4B99-89F0-2A42EC325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F54C35AF-DB92-4205-A779-2A385B714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9F845211-1F53-4E0A-891E-B78A206F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9149C7DD-9998-4805-BFC8-CEF5F5DF3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47C8036D-3ECA-43DA-BAF5-3C65CF41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29C15912-CDE8-4DF3-9324-273FB4C86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37C68D51-B7DA-4572-AB7E-708540B3C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1AF802CB-4E9E-4895-9363-C119914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615760E5-5F27-4735-B01C-78E05F3FB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DB9C6516-B2DB-432F-BD3A-A1792BD46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 name="Group 22">
            <a:extLst>
              <a:ext uri="{FF2B5EF4-FFF2-40B4-BE49-F238E27FC236}">
                <a16:creationId xmlns:a16="http://schemas.microsoft.com/office/drawing/2014/main" id="{BC9C8D0D-644B-4B97-B83C-CC8E64361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F8BE1EA6-80CF-446B-A4FE-3F935A51C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10E39808-F4F7-43DE-AB53-82B7B55EA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6ED5109A-600A-4C23-9BB3-C4C19C2D9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D76FF73F-8CA3-42B0-A680-353805CD2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B26A6949-3BEB-422A-854C-D4E26E4CF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FE07AD25-30AF-40CD-B901-DF1EDBD68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5AA460AF-7760-4F15-881A-6F0BFDBCD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EE53C70E-5D92-4C42-A34F-9F7D16006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C27614EE-0086-4D34-99BD-52F03708D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326919B9-3ED4-4744-A713-326B3BAF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98BDBF5-8AA3-49CD-999A-ABA1F7AE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AF8ED3E0-CBE7-48C4-8F9E-FF98079CD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 name="Rectangle 36">
            <a:extLst>
              <a:ext uri="{FF2B5EF4-FFF2-40B4-BE49-F238E27FC236}">
                <a16:creationId xmlns:a16="http://schemas.microsoft.com/office/drawing/2014/main" id="{A84F153B-2093-4171-BD2D-1631695C9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6">
            <a:extLst>
              <a:ext uri="{FF2B5EF4-FFF2-40B4-BE49-F238E27FC236}">
                <a16:creationId xmlns:a16="http://schemas.microsoft.com/office/drawing/2014/main" id="{DB5BC99D-7BEA-4F13-B82B-A956E2D09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6" name="Rectangle 40">
            <a:extLst>
              <a:ext uri="{FF2B5EF4-FFF2-40B4-BE49-F238E27FC236}">
                <a16:creationId xmlns:a16="http://schemas.microsoft.com/office/drawing/2014/main" id="{C4CB49D4-05D6-4A45-B68C-BA3CC7C6A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42">
            <a:extLst>
              <a:ext uri="{FF2B5EF4-FFF2-40B4-BE49-F238E27FC236}">
                <a16:creationId xmlns:a16="http://schemas.microsoft.com/office/drawing/2014/main" id="{E7311D33-02E8-4402-9EC6-86ECDF00BC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D4052057-DD1E-49B6-ADE2-0CD8B3502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5" name="Freeform 12">
              <a:extLst>
                <a:ext uri="{FF2B5EF4-FFF2-40B4-BE49-F238E27FC236}">
                  <a16:creationId xmlns:a16="http://schemas.microsoft.com/office/drawing/2014/main" id="{C3818A5D-65DF-4D23-B45B-88C649C5B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6" name="Freeform 13">
              <a:extLst>
                <a:ext uri="{FF2B5EF4-FFF2-40B4-BE49-F238E27FC236}">
                  <a16:creationId xmlns:a16="http://schemas.microsoft.com/office/drawing/2014/main" id="{3D45D607-76A5-412B-A004-F4E01F2B3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7" name="Freeform 14">
              <a:extLst>
                <a:ext uri="{FF2B5EF4-FFF2-40B4-BE49-F238E27FC236}">
                  <a16:creationId xmlns:a16="http://schemas.microsoft.com/office/drawing/2014/main" id="{9306DDC5-9DFC-4446-ADD7-70BB30CA2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8" name="Freeform 15">
              <a:extLst>
                <a:ext uri="{FF2B5EF4-FFF2-40B4-BE49-F238E27FC236}">
                  <a16:creationId xmlns:a16="http://schemas.microsoft.com/office/drawing/2014/main" id="{E169909D-D596-4EEA-BDF8-3AC0C3B60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9" name="Freeform 16">
              <a:extLst>
                <a:ext uri="{FF2B5EF4-FFF2-40B4-BE49-F238E27FC236}">
                  <a16:creationId xmlns:a16="http://schemas.microsoft.com/office/drawing/2014/main" id="{187BF00F-7027-43B8-A1E8-1394E954F9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0" name="Freeform 17">
              <a:extLst>
                <a:ext uri="{FF2B5EF4-FFF2-40B4-BE49-F238E27FC236}">
                  <a16:creationId xmlns:a16="http://schemas.microsoft.com/office/drawing/2014/main" id="{D40119E4-D1B8-4594-B566-CD6EE64F0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1" name="Freeform 18">
              <a:extLst>
                <a:ext uri="{FF2B5EF4-FFF2-40B4-BE49-F238E27FC236}">
                  <a16:creationId xmlns:a16="http://schemas.microsoft.com/office/drawing/2014/main" id="{55157FF9-0839-44AE-B701-BA39F12A6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2" name="Freeform 19">
              <a:extLst>
                <a:ext uri="{FF2B5EF4-FFF2-40B4-BE49-F238E27FC236}">
                  <a16:creationId xmlns:a16="http://schemas.microsoft.com/office/drawing/2014/main" id="{004B5DD6-1DFE-4799-8512-DD3EFA694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3" name="Freeform 20">
              <a:extLst>
                <a:ext uri="{FF2B5EF4-FFF2-40B4-BE49-F238E27FC236}">
                  <a16:creationId xmlns:a16="http://schemas.microsoft.com/office/drawing/2014/main" id="{F09A21CE-8122-4C05-BC39-E104282A8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4" name="Freeform 21">
              <a:extLst>
                <a:ext uri="{FF2B5EF4-FFF2-40B4-BE49-F238E27FC236}">
                  <a16:creationId xmlns:a16="http://schemas.microsoft.com/office/drawing/2014/main" id="{EC4ADD61-F019-4CF6-9243-5353E932E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5" name="Freeform 22">
              <a:extLst>
                <a:ext uri="{FF2B5EF4-FFF2-40B4-BE49-F238E27FC236}">
                  <a16:creationId xmlns:a16="http://schemas.microsoft.com/office/drawing/2014/main" id="{CEB598DA-8551-458C-A8A1-DFB518A2B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extBox 1">
            <a:extLst>
              <a:ext uri="{FF2B5EF4-FFF2-40B4-BE49-F238E27FC236}">
                <a16:creationId xmlns:a16="http://schemas.microsoft.com/office/drawing/2014/main" id="{A32CABD9-4700-4F4C-9FE9-628651E7B5D2}"/>
              </a:ext>
            </a:extLst>
          </p:cNvPr>
          <p:cNvSpPr txBox="1"/>
          <p:nvPr/>
        </p:nvSpPr>
        <p:spPr>
          <a:xfrm>
            <a:off x="2589213" y="3767328"/>
            <a:ext cx="8915399" cy="1924635"/>
          </a:xfrm>
          <a:prstGeom prst="rect">
            <a:avLst/>
          </a:prstGeom>
        </p:spPr>
        <p:txBody>
          <a:bodyPr vert="horz" lIns="91440" tIns="45720" rIns="91440" bIns="45720" rtlCol="0" anchor="b">
            <a:normAutofit/>
          </a:bodyPr>
          <a:lstStyle/>
          <a:p>
            <a:pPr>
              <a:spcBef>
                <a:spcPct val="0"/>
              </a:spcBef>
              <a:spcAft>
                <a:spcPts val="600"/>
              </a:spcAft>
            </a:pPr>
            <a:r>
              <a:rPr lang="en-US" sz="5400" dirty="0">
                <a:solidFill>
                  <a:schemeClr val="tx1">
                    <a:lumMod val="85000"/>
                    <a:lumOff val="15000"/>
                  </a:schemeClr>
                </a:solidFill>
                <a:latin typeface="+mj-lt"/>
                <a:ea typeface="+mj-ea"/>
                <a:cs typeface="+mj-cs"/>
              </a:rPr>
              <a:t>Achieving States </a:t>
            </a:r>
          </a:p>
        </p:txBody>
      </p:sp>
      <p:grpSp>
        <p:nvGrpSpPr>
          <p:cNvPr id="40" name="Group 56">
            <a:extLst>
              <a:ext uri="{FF2B5EF4-FFF2-40B4-BE49-F238E27FC236}">
                <a16:creationId xmlns:a16="http://schemas.microsoft.com/office/drawing/2014/main" id="{406E7719-A3FE-4558-AF96-5184662BD5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AC677EE6-FBBB-4820-BC42-9F363ADD7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9" name="Freeform 28">
              <a:extLst>
                <a:ext uri="{FF2B5EF4-FFF2-40B4-BE49-F238E27FC236}">
                  <a16:creationId xmlns:a16="http://schemas.microsoft.com/office/drawing/2014/main" id="{E6E93C8B-46A3-471D-A82D-0F451C53E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0" name="Freeform 29">
              <a:extLst>
                <a:ext uri="{FF2B5EF4-FFF2-40B4-BE49-F238E27FC236}">
                  <a16:creationId xmlns:a16="http://schemas.microsoft.com/office/drawing/2014/main" id="{A66E5A93-93C2-4CF1-9924-C03B6207F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1" name="Freeform 30">
              <a:extLst>
                <a:ext uri="{FF2B5EF4-FFF2-40B4-BE49-F238E27FC236}">
                  <a16:creationId xmlns:a16="http://schemas.microsoft.com/office/drawing/2014/main" id="{8F303962-8D06-4EFB-AF85-F94BE77175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2" name="Freeform 31">
              <a:extLst>
                <a:ext uri="{FF2B5EF4-FFF2-40B4-BE49-F238E27FC236}">
                  <a16:creationId xmlns:a16="http://schemas.microsoft.com/office/drawing/2014/main" id="{58E938CE-6970-485D-9643-EBFEC0445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3" name="Freeform 32">
              <a:extLst>
                <a:ext uri="{FF2B5EF4-FFF2-40B4-BE49-F238E27FC236}">
                  <a16:creationId xmlns:a16="http://schemas.microsoft.com/office/drawing/2014/main" id="{55154A7F-1C6D-4686-834B-08613A1F6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4" name="Freeform 33">
              <a:extLst>
                <a:ext uri="{FF2B5EF4-FFF2-40B4-BE49-F238E27FC236}">
                  <a16:creationId xmlns:a16="http://schemas.microsoft.com/office/drawing/2014/main" id="{DED49F1B-BE2A-452C-B2CA-492F8D270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5" name="Freeform 34">
              <a:extLst>
                <a:ext uri="{FF2B5EF4-FFF2-40B4-BE49-F238E27FC236}">
                  <a16:creationId xmlns:a16="http://schemas.microsoft.com/office/drawing/2014/main" id="{6D6889CA-5ECC-4998-93FB-340FD3188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6" name="Freeform 35">
              <a:extLst>
                <a:ext uri="{FF2B5EF4-FFF2-40B4-BE49-F238E27FC236}">
                  <a16:creationId xmlns:a16="http://schemas.microsoft.com/office/drawing/2014/main" id="{25CBCEDA-B790-4ED4-A6A2-F50298B9D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7" name="Freeform 36">
              <a:extLst>
                <a:ext uri="{FF2B5EF4-FFF2-40B4-BE49-F238E27FC236}">
                  <a16:creationId xmlns:a16="http://schemas.microsoft.com/office/drawing/2014/main" id="{F6F2D72D-07A3-4EDB-BAA7-AA97B0498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8" name="Freeform 37">
              <a:extLst>
                <a:ext uri="{FF2B5EF4-FFF2-40B4-BE49-F238E27FC236}">
                  <a16:creationId xmlns:a16="http://schemas.microsoft.com/office/drawing/2014/main" id="{00DBB75E-39A3-4D8F-BE61-E3F61E7A11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9" name="Freeform 38">
              <a:extLst>
                <a:ext uri="{FF2B5EF4-FFF2-40B4-BE49-F238E27FC236}">
                  <a16:creationId xmlns:a16="http://schemas.microsoft.com/office/drawing/2014/main" id="{7546C15F-EEBC-4E25-BE83-7D8FBA528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2" name="Freeform 33">
            <a:extLst>
              <a:ext uri="{FF2B5EF4-FFF2-40B4-BE49-F238E27FC236}">
                <a16:creationId xmlns:a16="http://schemas.microsoft.com/office/drawing/2014/main" id="{1815103A-023C-4D1A-88A0-AEF82107B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588986"/>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56" name="Rectangle 72">
            <a:extLst>
              <a:ext uri="{FF2B5EF4-FFF2-40B4-BE49-F238E27FC236}">
                <a16:creationId xmlns:a16="http://schemas.microsoft.com/office/drawing/2014/main" id="{EC8320B5-CAB9-49E3-8A48-56568780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0" name="Rectangle 74">
            <a:extLst>
              <a:ext uri="{FF2B5EF4-FFF2-40B4-BE49-F238E27FC236}">
                <a16:creationId xmlns:a16="http://schemas.microsoft.com/office/drawing/2014/main" id="{380920EC-9B6D-4CD1-8A60-10E00BF3D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948916"/>
            <a:ext cx="8915400" cy="251540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able&#10;&#10;Description automatically generated">
            <a:extLst>
              <a:ext uri="{FF2B5EF4-FFF2-40B4-BE49-F238E27FC236}">
                <a16:creationId xmlns:a16="http://schemas.microsoft.com/office/drawing/2014/main" id="{90045906-4C46-A945-806A-5AB0EFA482A0}"/>
              </a:ext>
            </a:extLst>
          </p:cNvPr>
          <p:cNvPicPr>
            <a:picLocks noChangeAspect="1"/>
          </p:cNvPicPr>
          <p:nvPr/>
        </p:nvPicPr>
        <p:blipFill>
          <a:blip r:embed="rId2"/>
          <a:stretch>
            <a:fillRect/>
          </a:stretch>
        </p:blipFill>
        <p:spPr>
          <a:xfrm>
            <a:off x="2752936" y="1424818"/>
            <a:ext cx="4212113" cy="1558481"/>
          </a:xfrm>
          <a:prstGeom prst="rect">
            <a:avLst/>
          </a:prstGeom>
        </p:spPr>
      </p:pic>
      <p:pic>
        <p:nvPicPr>
          <p:cNvPr id="4" name="Picture 3" descr="Table&#10;&#10;Description automatically generated">
            <a:extLst>
              <a:ext uri="{FF2B5EF4-FFF2-40B4-BE49-F238E27FC236}">
                <a16:creationId xmlns:a16="http://schemas.microsoft.com/office/drawing/2014/main" id="{65769B3C-A7F0-1E42-802F-D909EBBC319B}"/>
              </a:ext>
            </a:extLst>
          </p:cNvPr>
          <p:cNvPicPr>
            <a:picLocks noChangeAspect="1"/>
          </p:cNvPicPr>
          <p:nvPr/>
        </p:nvPicPr>
        <p:blipFill>
          <a:blip r:embed="rId3"/>
          <a:stretch>
            <a:fillRect/>
          </a:stretch>
        </p:blipFill>
        <p:spPr>
          <a:xfrm>
            <a:off x="7128774" y="1506687"/>
            <a:ext cx="4212111" cy="1389996"/>
          </a:xfrm>
          <a:prstGeom prst="rect">
            <a:avLst/>
          </a:prstGeom>
        </p:spPr>
      </p:pic>
    </p:spTree>
    <p:extLst>
      <p:ext uri="{BB962C8B-B14F-4D97-AF65-F5344CB8AC3E}">
        <p14:creationId xmlns:p14="http://schemas.microsoft.com/office/powerpoint/2010/main" val="1020640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3030214-227F-42DB-9282-BBA6AF8D9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7CA8F6-D37F-F545-9301-B15D79F0E6DE}"/>
              </a:ext>
            </a:extLst>
          </p:cNvPr>
          <p:cNvSpPr>
            <a:spLocks noGrp="1"/>
          </p:cNvSpPr>
          <p:nvPr>
            <p:ph type="title"/>
          </p:nvPr>
        </p:nvSpPr>
        <p:spPr>
          <a:xfrm>
            <a:off x="1433889" y="1059872"/>
            <a:ext cx="3012216" cy="4851349"/>
          </a:xfrm>
        </p:spPr>
        <p:txBody>
          <a:bodyPr>
            <a:normAutofit/>
          </a:bodyPr>
          <a:lstStyle/>
          <a:p>
            <a:r>
              <a:rPr lang="en-US"/>
              <a:t>Conclusions</a:t>
            </a:r>
          </a:p>
        </p:txBody>
      </p:sp>
      <p:sp>
        <p:nvSpPr>
          <p:cNvPr id="34" name="Freeform 11">
            <a:extLst>
              <a:ext uri="{FF2B5EF4-FFF2-40B4-BE49-F238E27FC236}">
                <a16:creationId xmlns:a16="http://schemas.microsoft.com/office/drawing/2014/main" id="{0D7A9289-BAD1-4A78-979F-A655C886D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1149203"/>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28E802E9-4CBD-E94A-8450-FF6F5A3434FF}"/>
              </a:ext>
            </a:extLst>
          </p:cNvPr>
          <p:cNvSpPr>
            <a:spLocks noGrp="1"/>
          </p:cNvSpPr>
          <p:nvPr>
            <p:ph idx="1"/>
          </p:nvPr>
        </p:nvSpPr>
        <p:spPr>
          <a:xfrm>
            <a:off x="5280368" y="1059872"/>
            <a:ext cx="6224244" cy="4851350"/>
          </a:xfrm>
        </p:spPr>
        <p:txBody>
          <a:bodyPr>
            <a:normAutofit/>
          </a:bodyPr>
          <a:lstStyle/>
          <a:p>
            <a:r>
              <a:rPr lang="en-US" dirty="0"/>
              <a:t>There are 8 states with SAT participation rate of 100% whereas there are 15 states with ACT participation rate of 100% in 2019</a:t>
            </a:r>
          </a:p>
          <a:p>
            <a:r>
              <a:rPr lang="en-US" dirty="0"/>
              <a:t>Least participation rate is 2% with SAT compared to ACT with participation rate of 6% in 2019. </a:t>
            </a:r>
          </a:p>
          <a:p>
            <a:r>
              <a:rPr lang="en-US" dirty="0"/>
              <a:t>ACT outperformed SAT in terms of participation rate</a:t>
            </a:r>
          </a:p>
          <a:p>
            <a:r>
              <a:rPr lang="en-US" dirty="0"/>
              <a:t>ACT and SAT participation rates are inversely proportional to their respective scores. Wisconsin, for instance, despite 3% participation, ranks 2nd in SAT mean score</a:t>
            </a:r>
          </a:p>
          <a:p>
            <a:r>
              <a:rPr lang="en-US" dirty="0"/>
              <a:t>East and West Coast states tend to favor the SAT, while Midwest states tend to favor the ACT.</a:t>
            </a:r>
          </a:p>
        </p:txBody>
      </p:sp>
    </p:spTree>
    <p:extLst>
      <p:ext uri="{BB962C8B-B14F-4D97-AF65-F5344CB8AC3E}">
        <p14:creationId xmlns:p14="http://schemas.microsoft.com/office/powerpoint/2010/main" val="516722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3030214-227F-42DB-9282-BBA6AF8D9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ACB72E-A9A6-3F4C-B57F-CA56A37FC777}"/>
              </a:ext>
            </a:extLst>
          </p:cNvPr>
          <p:cNvSpPr>
            <a:spLocks noGrp="1"/>
          </p:cNvSpPr>
          <p:nvPr>
            <p:ph type="title"/>
          </p:nvPr>
        </p:nvSpPr>
        <p:spPr>
          <a:xfrm>
            <a:off x="1433889" y="1059872"/>
            <a:ext cx="3012216" cy="4851349"/>
          </a:xfrm>
        </p:spPr>
        <p:txBody>
          <a:bodyPr>
            <a:normAutofit/>
          </a:bodyPr>
          <a:lstStyle/>
          <a:p>
            <a:r>
              <a:rPr lang="en-US" sz="2300"/>
              <a:t>Recommendations</a:t>
            </a:r>
          </a:p>
        </p:txBody>
      </p:sp>
      <p:sp>
        <p:nvSpPr>
          <p:cNvPr id="36" name="Freeform 11">
            <a:extLst>
              <a:ext uri="{FF2B5EF4-FFF2-40B4-BE49-F238E27FC236}">
                <a16:creationId xmlns:a16="http://schemas.microsoft.com/office/drawing/2014/main" id="{0D7A9289-BAD1-4A78-979F-A655C886D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1149203"/>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2FB778C7-53FC-CA47-90A1-CF3B9302E6CA}"/>
              </a:ext>
            </a:extLst>
          </p:cNvPr>
          <p:cNvSpPr>
            <a:spLocks noGrp="1"/>
          </p:cNvSpPr>
          <p:nvPr>
            <p:ph idx="1"/>
          </p:nvPr>
        </p:nvSpPr>
        <p:spPr>
          <a:xfrm>
            <a:off x="5280368" y="1059872"/>
            <a:ext cx="6224244" cy="4851350"/>
          </a:xfrm>
        </p:spPr>
        <p:txBody>
          <a:bodyPr>
            <a:normAutofit/>
          </a:bodyPr>
          <a:lstStyle/>
          <a:p>
            <a:r>
              <a:rPr lang="en-US" dirty="0"/>
              <a:t>Making exam fee free </a:t>
            </a:r>
          </a:p>
          <a:p>
            <a:r>
              <a:rPr lang="en-US" dirty="0"/>
              <a:t>Offering scholarship to students who take SAT</a:t>
            </a:r>
          </a:p>
          <a:p>
            <a:r>
              <a:rPr lang="en-US" dirty="0"/>
              <a:t>Conducting classes on test taking strategies, practice tests in schools</a:t>
            </a:r>
          </a:p>
          <a:p>
            <a:r>
              <a:rPr lang="en-US" dirty="0"/>
              <a:t>Making SAT mandatory in the states with low participation rate</a:t>
            </a:r>
          </a:p>
          <a:p>
            <a:r>
              <a:rPr lang="en-US" dirty="0"/>
              <a:t>Collaborating with coaching centers to provide free online practice and instructional videos</a:t>
            </a:r>
          </a:p>
          <a:p>
            <a:r>
              <a:rPr lang="en-US" dirty="0"/>
              <a:t>To give an option to take exam either through online or offline</a:t>
            </a:r>
          </a:p>
        </p:txBody>
      </p:sp>
    </p:spTree>
    <p:extLst>
      <p:ext uri="{BB962C8B-B14F-4D97-AF65-F5344CB8AC3E}">
        <p14:creationId xmlns:p14="http://schemas.microsoft.com/office/powerpoint/2010/main" val="855974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FF5FEC-F11D-0147-8F23-DB46D4AD198B}"/>
              </a:ext>
            </a:extLst>
          </p:cNvPr>
          <p:cNvSpPr txBox="1"/>
          <p:nvPr/>
        </p:nvSpPr>
        <p:spPr>
          <a:xfrm>
            <a:off x="4151870" y="3330832"/>
            <a:ext cx="3472249" cy="830997"/>
          </a:xfrm>
          <a:prstGeom prst="rect">
            <a:avLst/>
          </a:prstGeom>
          <a:noFill/>
        </p:spPr>
        <p:txBody>
          <a:bodyPr wrap="square" rtlCol="0">
            <a:spAutoFit/>
          </a:bodyPr>
          <a:lstStyle/>
          <a:p>
            <a:r>
              <a:rPr lang="en-US" sz="4800" dirty="0"/>
              <a:t>Thank You</a:t>
            </a:r>
          </a:p>
        </p:txBody>
      </p:sp>
    </p:spTree>
    <p:extLst>
      <p:ext uri="{BB962C8B-B14F-4D97-AF65-F5344CB8AC3E}">
        <p14:creationId xmlns:p14="http://schemas.microsoft.com/office/powerpoint/2010/main" val="1639386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79D1C-40A9-B546-B1B8-1F26C7F48F61}"/>
              </a:ext>
            </a:extLst>
          </p:cNvPr>
          <p:cNvSpPr>
            <a:spLocks noGrp="1"/>
          </p:cNvSpPr>
          <p:nvPr>
            <p:ph type="title"/>
          </p:nvPr>
        </p:nvSpPr>
        <p:spPr>
          <a:xfrm>
            <a:off x="1996577" y="117214"/>
            <a:ext cx="8911687" cy="717673"/>
          </a:xfrm>
        </p:spPr>
        <p:txBody>
          <a:bodyPr/>
          <a:lstStyle/>
          <a:p>
            <a:r>
              <a:rPr lang="en-US" dirty="0"/>
              <a:t>Problem Statement</a:t>
            </a:r>
          </a:p>
        </p:txBody>
      </p:sp>
      <p:graphicFrame>
        <p:nvGraphicFramePr>
          <p:cNvPr id="19" name="Content Placeholder 2">
            <a:extLst>
              <a:ext uri="{FF2B5EF4-FFF2-40B4-BE49-F238E27FC236}">
                <a16:creationId xmlns:a16="http://schemas.microsoft.com/office/drawing/2014/main" id="{E8B79538-B56F-4790-A996-DB15D8F3DEAB}"/>
              </a:ext>
            </a:extLst>
          </p:cNvPr>
          <p:cNvGraphicFramePr>
            <a:graphicFrameLocks noGrp="1"/>
          </p:cNvGraphicFramePr>
          <p:nvPr>
            <p:ph idx="1"/>
            <p:extLst>
              <p:ext uri="{D42A27DB-BD31-4B8C-83A1-F6EECF244321}">
                <p14:modId xmlns:p14="http://schemas.microsoft.com/office/powerpoint/2010/main" val="2741305488"/>
              </p:ext>
            </p:extLst>
          </p:nvPr>
        </p:nvGraphicFramePr>
        <p:xfrm>
          <a:off x="1885924" y="1275311"/>
          <a:ext cx="8915400" cy="3777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2163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able&#10;&#10;Description automatically generated">
            <a:extLst>
              <a:ext uri="{FF2B5EF4-FFF2-40B4-BE49-F238E27FC236}">
                <a16:creationId xmlns:a16="http://schemas.microsoft.com/office/drawing/2014/main" id="{7DA1E423-BD1C-3A49-A4E1-BD01472FBC3E}"/>
              </a:ext>
            </a:extLst>
          </p:cNvPr>
          <p:cNvPicPr>
            <a:picLocks noChangeAspect="1"/>
          </p:cNvPicPr>
          <p:nvPr/>
        </p:nvPicPr>
        <p:blipFill>
          <a:blip r:embed="rId2"/>
          <a:stretch>
            <a:fillRect/>
          </a:stretch>
        </p:blipFill>
        <p:spPr>
          <a:xfrm>
            <a:off x="725177" y="650497"/>
            <a:ext cx="6242090" cy="5571066"/>
          </a:xfrm>
          <a:prstGeom prst="rect">
            <a:avLst/>
          </a:prstGeom>
        </p:spPr>
      </p:pic>
      <p:sp>
        <p:nvSpPr>
          <p:cNvPr id="194" name="Rectangle 193">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Chart, histogram&#10;&#10;Description automatically generated">
            <a:extLst>
              <a:ext uri="{FF2B5EF4-FFF2-40B4-BE49-F238E27FC236}">
                <a16:creationId xmlns:a16="http://schemas.microsoft.com/office/drawing/2014/main" id="{24ECCB65-9136-7B48-89EF-AAB24865DAB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87050" y="643467"/>
            <a:ext cx="3672590" cy="2475653"/>
          </a:xfrm>
          <a:prstGeom prst="rect">
            <a:avLst/>
          </a:prstGeom>
          <a:noFill/>
          <a:extLst>
            <a:ext uri="{909E8E84-426E-40DD-AFC4-6F175D3DCCD1}">
              <a14:hiddenFill xmlns:a14="http://schemas.microsoft.com/office/drawing/2010/main">
                <a:solidFill>
                  <a:srgbClr val="FFFFFF"/>
                </a:solidFill>
              </a14:hiddenFill>
            </a:ext>
          </a:extLst>
        </p:spPr>
      </p:pic>
      <p:sp>
        <p:nvSpPr>
          <p:cNvPr id="195" name="Rectangle 194">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able&#10;&#10;Description automatically generated">
            <a:extLst>
              <a:ext uri="{FF2B5EF4-FFF2-40B4-BE49-F238E27FC236}">
                <a16:creationId xmlns:a16="http://schemas.microsoft.com/office/drawing/2014/main" id="{B7C7BACD-C53B-2D4A-B02E-AB1C68378EBA}"/>
              </a:ext>
            </a:extLst>
          </p:cNvPr>
          <p:cNvPicPr>
            <a:picLocks noChangeAspect="1"/>
          </p:cNvPicPr>
          <p:nvPr/>
        </p:nvPicPr>
        <p:blipFill>
          <a:blip r:embed="rId4"/>
          <a:stretch>
            <a:fillRect/>
          </a:stretch>
        </p:blipFill>
        <p:spPr>
          <a:xfrm>
            <a:off x="7695873" y="3769702"/>
            <a:ext cx="3854945" cy="2428615"/>
          </a:xfrm>
          <a:prstGeom prst="rect">
            <a:avLst/>
          </a:prstGeom>
        </p:spPr>
      </p:pic>
      <p:sp>
        <p:nvSpPr>
          <p:cNvPr id="2" name="Rectangle 1">
            <a:extLst>
              <a:ext uri="{FF2B5EF4-FFF2-40B4-BE49-F238E27FC236}">
                <a16:creationId xmlns:a16="http://schemas.microsoft.com/office/drawing/2014/main" id="{62E410A5-3A19-D843-838F-3C378BCD759A}"/>
              </a:ext>
            </a:extLst>
          </p:cNvPr>
          <p:cNvSpPr/>
          <p:nvPr/>
        </p:nvSpPr>
        <p:spPr>
          <a:xfrm>
            <a:off x="3048000" y="3105835"/>
            <a:ext cx="6096000" cy="646331"/>
          </a:xfrm>
          <a:prstGeom prst="rect">
            <a:avLst/>
          </a:prstGeom>
        </p:spPr>
        <p:txBody>
          <a:bodyPr>
            <a:spAutoFit/>
          </a:bodyPr>
          <a:lstStyle/>
          <a:p>
            <a:pPr>
              <a:spcAft>
                <a:spcPts val="600"/>
              </a:spcAft>
            </a:pPr>
            <a:br>
              <a:rPr lang="en-US" dirty="0"/>
            </a:br>
            <a:endParaRPr lang="en-US"/>
          </a:p>
        </p:txBody>
      </p:sp>
    </p:spTree>
    <p:extLst>
      <p:ext uri="{BB962C8B-B14F-4D97-AF65-F5344CB8AC3E}">
        <p14:creationId xmlns:p14="http://schemas.microsoft.com/office/powerpoint/2010/main" val="2970574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0">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1F78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8" descr="Chart, histogram&#10;&#10;Description automatically generated">
            <a:extLst>
              <a:ext uri="{FF2B5EF4-FFF2-40B4-BE49-F238E27FC236}">
                <a16:creationId xmlns:a16="http://schemas.microsoft.com/office/drawing/2014/main" id="{803F518A-5093-1147-B74F-52F849F977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3726" y="643467"/>
            <a:ext cx="3672590" cy="247565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14">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1F78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F15C907-CC04-714D-8294-112EDFF690A3}"/>
              </a:ext>
            </a:extLst>
          </p:cNvPr>
          <p:cNvPicPr>
            <a:picLocks noChangeAspect="1"/>
          </p:cNvPicPr>
          <p:nvPr/>
        </p:nvPicPr>
        <p:blipFill>
          <a:blip r:embed="rId3"/>
          <a:stretch>
            <a:fillRect/>
          </a:stretch>
        </p:blipFill>
        <p:spPr>
          <a:xfrm>
            <a:off x="622549" y="3919081"/>
            <a:ext cx="3854945" cy="2129857"/>
          </a:xfrm>
          <a:prstGeom prst="rect">
            <a:avLst/>
          </a:prstGeom>
        </p:spPr>
      </p:pic>
      <p:sp>
        <p:nvSpPr>
          <p:cNvPr id="22" name="Rectangle 16">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F711BC3-EE52-B147-B22D-C0C3E1568140}"/>
              </a:ext>
            </a:extLst>
          </p:cNvPr>
          <p:cNvPicPr>
            <a:picLocks noChangeAspect="1"/>
          </p:cNvPicPr>
          <p:nvPr/>
        </p:nvPicPr>
        <p:blipFill>
          <a:blip r:embed="rId4"/>
          <a:stretch>
            <a:fillRect/>
          </a:stretch>
        </p:blipFill>
        <p:spPr>
          <a:xfrm>
            <a:off x="6553137" y="650497"/>
            <a:ext cx="3593337" cy="5571066"/>
          </a:xfrm>
          <a:prstGeom prst="rect">
            <a:avLst/>
          </a:prstGeom>
        </p:spPr>
      </p:pic>
    </p:spTree>
    <p:extLst>
      <p:ext uri="{BB962C8B-B14F-4D97-AF65-F5344CB8AC3E}">
        <p14:creationId xmlns:p14="http://schemas.microsoft.com/office/powerpoint/2010/main" val="152210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80" name="Group 86">
            <a:extLst>
              <a:ext uri="{FF2B5EF4-FFF2-40B4-BE49-F238E27FC236}">
                <a16:creationId xmlns:a16="http://schemas.microsoft.com/office/drawing/2014/main" id="{F01E7660-30BE-4AD1-939C-8ABBC66EC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8" name="Freeform 11">
              <a:extLst>
                <a:ext uri="{FF2B5EF4-FFF2-40B4-BE49-F238E27FC236}">
                  <a16:creationId xmlns:a16="http://schemas.microsoft.com/office/drawing/2014/main" id="{AF2339E5-4CFB-46BA-A1E6-1F2F59297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82" name="Freeform 12">
              <a:extLst>
                <a:ext uri="{FF2B5EF4-FFF2-40B4-BE49-F238E27FC236}">
                  <a16:creationId xmlns:a16="http://schemas.microsoft.com/office/drawing/2014/main" id="{A714EACA-E00A-47F4-9617-48EF86FCA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84" name="Freeform 13">
              <a:extLst>
                <a:ext uri="{FF2B5EF4-FFF2-40B4-BE49-F238E27FC236}">
                  <a16:creationId xmlns:a16="http://schemas.microsoft.com/office/drawing/2014/main" id="{3D643816-3096-4530-BAC2-B7799760D5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91" name="Freeform 14">
              <a:extLst>
                <a:ext uri="{FF2B5EF4-FFF2-40B4-BE49-F238E27FC236}">
                  <a16:creationId xmlns:a16="http://schemas.microsoft.com/office/drawing/2014/main" id="{4481B6B9-DFCC-4B58-B517-C90F77008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92" name="Freeform 15">
              <a:extLst>
                <a:ext uri="{FF2B5EF4-FFF2-40B4-BE49-F238E27FC236}">
                  <a16:creationId xmlns:a16="http://schemas.microsoft.com/office/drawing/2014/main" id="{C3AD10B5-BAA3-43BF-AB59-8B0E610B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93" name="Freeform 16">
              <a:extLst>
                <a:ext uri="{FF2B5EF4-FFF2-40B4-BE49-F238E27FC236}">
                  <a16:creationId xmlns:a16="http://schemas.microsoft.com/office/drawing/2014/main" id="{A8CBC7E8-2093-422A-B1DF-548212F5E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94" name="Freeform 17">
              <a:extLst>
                <a:ext uri="{FF2B5EF4-FFF2-40B4-BE49-F238E27FC236}">
                  <a16:creationId xmlns:a16="http://schemas.microsoft.com/office/drawing/2014/main" id="{DACD4C1E-0C60-49F4-9940-2EC2B351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95" name="Freeform 18">
              <a:extLst>
                <a:ext uri="{FF2B5EF4-FFF2-40B4-BE49-F238E27FC236}">
                  <a16:creationId xmlns:a16="http://schemas.microsoft.com/office/drawing/2014/main" id="{D4EBDC8A-E0EA-4C61-9A07-F87965F30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96" name="Freeform 19">
              <a:extLst>
                <a:ext uri="{FF2B5EF4-FFF2-40B4-BE49-F238E27FC236}">
                  <a16:creationId xmlns:a16="http://schemas.microsoft.com/office/drawing/2014/main" id="{56AB17E4-FFC1-40A6-8716-4DA6E7E2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97" name="Freeform 20">
              <a:extLst>
                <a:ext uri="{FF2B5EF4-FFF2-40B4-BE49-F238E27FC236}">
                  <a16:creationId xmlns:a16="http://schemas.microsoft.com/office/drawing/2014/main" id="{18B82752-3697-40F0-A707-455553AE3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98" name="Freeform 21">
              <a:extLst>
                <a:ext uri="{FF2B5EF4-FFF2-40B4-BE49-F238E27FC236}">
                  <a16:creationId xmlns:a16="http://schemas.microsoft.com/office/drawing/2014/main" id="{46E341FE-2212-45E9-9AC6-689D6A7A0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99" name="Freeform 22">
              <a:extLst>
                <a:ext uri="{FF2B5EF4-FFF2-40B4-BE49-F238E27FC236}">
                  <a16:creationId xmlns:a16="http://schemas.microsoft.com/office/drawing/2014/main" id="{60DDF26F-4245-4642-8C13-878C6ABE4A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86" name="Group 100">
            <a:extLst>
              <a:ext uri="{FF2B5EF4-FFF2-40B4-BE49-F238E27FC236}">
                <a16:creationId xmlns:a16="http://schemas.microsoft.com/office/drawing/2014/main" id="{E2F0A64F-6E97-407F-905F-CFB60C876A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02" name="Freeform 27">
              <a:extLst>
                <a:ext uri="{FF2B5EF4-FFF2-40B4-BE49-F238E27FC236}">
                  <a16:creationId xmlns:a16="http://schemas.microsoft.com/office/drawing/2014/main" id="{6B2CD8E6-069E-402A-B6AC-FF0051404F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3" name="Freeform 28">
              <a:extLst>
                <a:ext uri="{FF2B5EF4-FFF2-40B4-BE49-F238E27FC236}">
                  <a16:creationId xmlns:a16="http://schemas.microsoft.com/office/drawing/2014/main" id="{A6CA6D01-96EA-411D-B14A-86F2AFDBDC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4" name="Freeform 29">
              <a:extLst>
                <a:ext uri="{FF2B5EF4-FFF2-40B4-BE49-F238E27FC236}">
                  <a16:creationId xmlns:a16="http://schemas.microsoft.com/office/drawing/2014/main" id="{69CFD19D-A122-4CB2-866A-479CA3A52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5" name="Freeform 30">
              <a:extLst>
                <a:ext uri="{FF2B5EF4-FFF2-40B4-BE49-F238E27FC236}">
                  <a16:creationId xmlns:a16="http://schemas.microsoft.com/office/drawing/2014/main" id="{C9F6C159-EFEF-4092-B1F1-7AB7F5A44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06" name="Freeform 31">
              <a:extLst>
                <a:ext uri="{FF2B5EF4-FFF2-40B4-BE49-F238E27FC236}">
                  <a16:creationId xmlns:a16="http://schemas.microsoft.com/office/drawing/2014/main" id="{3A1E13BE-E59A-46EA-8C13-190FCBC3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07" name="Freeform 32">
              <a:extLst>
                <a:ext uri="{FF2B5EF4-FFF2-40B4-BE49-F238E27FC236}">
                  <a16:creationId xmlns:a16="http://schemas.microsoft.com/office/drawing/2014/main" id="{4872D65B-9C5F-405F-BCCD-D61CB8565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08" name="Freeform 33">
              <a:extLst>
                <a:ext uri="{FF2B5EF4-FFF2-40B4-BE49-F238E27FC236}">
                  <a16:creationId xmlns:a16="http://schemas.microsoft.com/office/drawing/2014/main" id="{F6590D24-F49D-498F-A9A5-9CF6B09517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09" name="Freeform 34">
              <a:extLst>
                <a:ext uri="{FF2B5EF4-FFF2-40B4-BE49-F238E27FC236}">
                  <a16:creationId xmlns:a16="http://schemas.microsoft.com/office/drawing/2014/main" id="{F7AFD90D-3869-4EB4-A43D-A59A0583F6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87" name="Freeform 35">
              <a:extLst>
                <a:ext uri="{FF2B5EF4-FFF2-40B4-BE49-F238E27FC236}">
                  <a16:creationId xmlns:a16="http://schemas.microsoft.com/office/drawing/2014/main" id="{226A884C-1C5B-4789-8BED-CA2815F2B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11" name="Freeform 36">
              <a:extLst>
                <a:ext uri="{FF2B5EF4-FFF2-40B4-BE49-F238E27FC236}">
                  <a16:creationId xmlns:a16="http://schemas.microsoft.com/office/drawing/2014/main" id="{54FC0D3F-819F-41B1-BFC2-FA3443FB4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88" name="Freeform 37">
              <a:extLst>
                <a:ext uri="{FF2B5EF4-FFF2-40B4-BE49-F238E27FC236}">
                  <a16:creationId xmlns:a16="http://schemas.microsoft.com/office/drawing/2014/main" id="{839E654C-F067-4053-881C-7D53C2E60B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13" name="Freeform 38">
              <a:extLst>
                <a:ext uri="{FF2B5EF4-FFF2-40B4-BE49-F238E27FC236}">
                  <a16:creationId xmlns:a16="http://schemas.microsoft.com/office/drawing/2014/main" id="{F44A0F15-BA31-4A9E-A48B-2F1D0E2CE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91" name="Rectangle 114">
            <a:extLst>
              <a:ext uri="{FF2B5EF4-FFF2-40B4-BE49-F238E27FC236}">
                <a16:creationId xmlns:a16="http://schemas.microsoft.com/office/drawing/2014/main" id="{62631CC7-E8DA-4782-ADDD-F97B25E404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92" name="Freeform 11">
            <a:extLst>
              <a:ext uri="{FF2B5EF4-FFF2-40B4-BE49-F238E27FC236}">
                <a16:creationId xmlns:a16="http://schemas.microsoft.com/office/drawing/2014/main" id="{5D16879A-58B6-4F6B-8688-42B28FE10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93" name="Freeform 11">
            <a:extLst>
              <a:ext uri="{FF2B5EF4-FFF2-40B4-BE49-F238E27FC236}">
                <a16:creationId xmlns:a16="http://schemas.microsoft.com/office/drawing/2014/main" id="{5939D912-8670-4F37-A181-52541821D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94" name="Rectangle 120">
            <a:extLst>
              <a:ext uri="{FF2B5EF4-FFF2-40B4-BE49-F238E27FC236}">
                <a16:creationId xmlns:a16="http://schemas.microsoft.com/office/drawing/2014/main" id="{6C315B6F-CBB3-4DB6-9C8B-3E3F74A91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131" descr="Table&#10;&#10;Description automatically generated">
            <a:extLst>
              <a:ext uri="{FF2B5EF4-FFF2-40B4-BE49-F238E27FC236}">
                <a16:creationId xmlns:a16="http://schemas.microsoft.com/office/drawing/2014/main" id="{6170B097-D4DD-DC41-851A-B4F744AE202B}"/>
              </a:ext>
            </a:extLst>
          </p:cNvPr>
          <p:cNvPicPr>
            <a:picLocks noChangeAspect="1"/>
          </p:cNvPicPr>
          <p:nvPr/>
        </p:nvPicPr>
        <p:blipFill>
          <a:blip r:embed="rId2"/>
          <a:stretch>
            <a:fillRect/>
          </a:stretch>
        </p:blipFill>
        <p:spPr>
          <a:xfrm>
            <a:off x="2910944" y="1258096"/>
            <a:ext cx="3997061" cy="4344631"/>
          </a:xfrm>
          <a:prstGeom prst="rect">
            <a:avLst/>
          </a:prstGeom>
        </p:spPr>
      </p:pic>
      <p:pic>
        <p:nvPicPr>
          <p:cNvPr id="146" name="Picture 145" descr="Table&#10;&#10;Description automatically generated">
            <a:extLst>
              <a:ext uri="{FF2B5EF4-FFF2-40B4-BE49-F238E27FC236}">
                <a16:creationId xmlns:a16="http://schemas.microsoft.com/office/drawing/2014/main" id="{AA4C9581-212D-0C4C-8EFA-0E80C465F284}"/>
              </a:ext>
            </a:extLst>
          </p:cNvPr>
          <p:cNvPicPr>
            <a:picLocks noChangeAspect="1"/>
          </p:cNvPicPr>
          <p:nvPr/>
        </p:nvPicPr>
        <p:blipFill>
          <a:blip r:embed="rId3"/>
          <a:stretch>
            <a:fillRect/>
          </a:stretch>
        </p:blipFill>
        <p:spPr>
          <a:xfrm>
            <a:off x="7229738" y="1885135"/>
            <a:ext cx="3997061" cy="3087729"/>
          </a:xfrm>
          <a:prstGeom prst="rect">
            <a:avLst/>
          </a:prstGeom>
        </p:spPr>
      </p:pic>
      <p:sp>
        <p:nvSpPr>
          <p:cNvPr id="2" name="TextBox 1">
            <a:extLst>
              <a:ext uri="{FF2B5EF4-FFF2-40B4-BE49-F238E27FC236}">
                <a16:creationId xmlns:a16="http://schemas.microsoft.com/office/drawing/2014/main" id="{00EE80C9-9A16-614A-9988-2972AD8E8C49}"/>
              </a:ext>
            </a:extLst>
          </p:cNvPr>
          <p:cNvSpPr txBox="1"/>
          <p:nvPr/>
        </p:nvSpPr>
        <p:spPr>
          <a:xfrm>
            <a:off x="3311611" y="714375"/>
            <a:ext cx="3286897" cy="369332"/>
          </a:xfrm>
          <a:prstGeom prst="rect">
            <a:avLst/>
          </a:prstGeom>
          <a:noFill/>
        </p:spPr>
        <p:txBody>
          <a:bodyPr wrap="square" rtlCol="0">
            <a:spAutoFit/>
          </a:bodyPr>
          <a:lstStyle/>
          <a:p>
            <a:r>
              <a:rPr lang="en-US" dirty="0"/>
              <a:t>East and West Coast States</a:t>
            </a:r>
          </a:p>
        </p:txBody>
      </p:sp>
      <p:sp>
        <p:nvSpPr>
          <p:cNvPr id="3" name="TextBox 2">
            <a:extLst>
              <a:ext uri="{FF2B5EF4-FFF2-40B4-BE49-F238E27FC236}">
                <a16:creationId xmlns:a16="http://schemas.microsoft.com/office/drawing/2014/main" id="{90969ED0-6A32-9843-ACA7-C9553C2C9E00}"/>
              </a:ext>
            </a:extLst>
          </p:cNvPr>
          <p:cNvSpPr txBox="1"/>
          <p:nvPr/>
        </p:nvSpPr>
        <p:spPr>
          <a:xfrm>
            <a:off x="7959340" y="1399026"/>
            <a:ext cx="3286898" cy="369332"/>
          </a:xfrm>
          <a:prstGeom prst="rect">
            <a:avLst/>
          </a:prstGeom>
          <a:noFill/>
        </p:spPr>
        <p:txBody>
          <a:bodyPr wrap="square" rtlCol="0">
            <a:spAutoFit/>
          </a:bodyPr>
          <a:lstStyle/>
          <a:p>
            <a:r>
              <a:rPr lang="en-US" dirty="0"/>
              <a:t>Mid West States</a:t>
            </a:r>
          </a:p>
        </p:txBody>
      </p:sp>
    </p:spTree>
    <p:extLst>
      <p:ext uri="{BB962C8B-B14F-4D97-AF65-F5344CB8AC3E}">
        <p14:creationId xmlns:p14="http://schemas.microsoft.com/office/powerpoint/2010/main" val="2373454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0" name="Rectangle 39">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3"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4"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5"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6"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7"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8"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9"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0"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1"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2"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3"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4"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3" name="TextBox 2">
            <a:extLst>
              <a:ext uri="{FF2B5EF4-FFF2-40B4-BE49-F238E27FC236}">
                <a16:creationId xmlns:a16="http://schemas.microsoft.com/office/drawing/2014/main" id="{5FBDBE3B-1F45-354C-B65C-4139EFA5EA26}"/>
              </a:ext>
            </a:extLst>
          </p:cNvPr>
          <p:cNvSpPr txBox="1"/>
          <p:nvPr/>
        </p:nvSpPr>
        <p:spPr>
          <a:xfrm>
            <a:off x="2589213" y="4529540"/>
            <a:ext cx="8915399" cy="116242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800">
                <a:solidFill>
                  <a:schemeClr val="tx1">
                    <a:lumMod val="85000"/>
                    <a:lumOff val="15000"/>
                  </a:schemeClr>
                </a:solidFill>
                <a:latin typeface="+mj-lt"/>
                <a:ea typeface="+mj-ea"/>
                <a:cs typeface="+mj-cs"/>
              </a:rPr>
              <a:t>States with more than 50% participation Rate in SAT and ACT</a:t>
            </a:r>
          </a:p>
        </p:txBody>
      </p:sp>
      <p:grpSp>
        <p:nvGrpSpPr>
          <p:cNvPr id="56" name="Group 55">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7"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8"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9"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0"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1"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2"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3"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4"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5"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6"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7"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8"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0" name="Rectangle 69">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2" name="Picture 1" descr="Table&#10;&#10;Description automatically generated">
            <a:extLst>
              <a:ext uri="{FF2B5EF4-FFF2-40B4-BE49-F238E27FC236}">
                <a16:creationId xmlns:a16="http://schemas.microsoft.com/office/drawing/2014/main" id="{54444045-E652-0442-9469-7DCF6D3C0D79}"/>
              </a:ext>
            </a:extLst>
          </p:cNvPr>
          <p:cNvPicPr>
            <a:picLocks noChangeAspect="1"/>
          </p:cNvPicPr>
          <p:nvPr/>
        </p:nvPicPr>
        <p:blipFill>
          <a:blip r:embed="rId2"/>
          <a:stretch>
            <a:fillRect/>
          </a:stretch>
        </p:blipFill>
        <p:spPr>
          <a:xfrm>
            <a:off x="2589212" y="1374750"/>
            <a:ext cx="8962708" cy="2868066"/>
          </a:xfrm>
          <a:prstGeom prst="rect">
            <a:avLst/>
          </a:prstGeom>
        </p:spPr>
      </p:pic>
      <p:sp>
        <p:nvSpPr>
          <p:cNvPr id="72"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2710307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28" name="Group 127">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9"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0"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1"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2"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3"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4"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35"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36"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37"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38"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39"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40"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42" name="Group 141">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43"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44"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45"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6"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47"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48"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49"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50"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51"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52"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53"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54"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56" name="Rectangle 155">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58"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60"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62" name="Rectangle 161">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573A0B3-5F9A-FE44-8FAC-8B042147662D}"/>
              </a:ext>
            </a:extLst>
          </p:cNvPr>
          <p:cNvPicPr>
            <a:picLocks noChangeAspect="1"/>
          </p:cNvPicPr>
          <p:nvPr/>
        </p:nvPicPr>
        <p:blipFill>
          <a:blip r:embed="rId2"/>
          <a:stretch>
            <a:fillRect/>
          </a:stretch>
        </p:blipFill>
        <p:spPr>
          <a:xfrm>
            <a:off x="4256588" y="968023"/>
            <a:ext cx="5628316" cy="4924777"/>
          </a:xfrm>
          <a:prstGeom prst="rect">
            <a:avLst/>
          </a:prstGeom>
        </p:spPr>
      </p:pic>
    </p:spTree>
    <p:extLst>
      <p:ext uri="{BB962C8B-B14F-4D97-AF65-F5344CB8AC3E}">
        <p14:creationId xmlns:p14="http://schemas.microsoft.com/office/powerpoint/2010/main" val="3358137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6161"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162" name="Rectangle 13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A4464CBD-BD6B-954E-98B3-400A9B9096A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94006" y="968023"/>
            <a:ext cx="4753480" cy="4924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639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51C6D932-DFF5-4EAB-9FB1-5073B3305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8574" y="3962"/>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a:extLst>
              <a:ext uri="{FF2B5EF4-FFF2-40B4-BE49-F238E27FC236}">
                <a16:creationId xmlns:a16="http://schemas.microsoft.com/office/drawing/2014/main" id="{AB6F9FDF-3092-6241-8D35-C904424F27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334607"/>
            <a:ext cx="5303959" cy="3863719"/>
          </a:xfrm>
          <a:prstGeom prst="rect">
            <a:avLst/>
          </a:prstGeom>
          <a:noFill/>
          <a:ln w="127000" cap="sq">
            <a:solidFill>
              <a:srgbClr val="FFFFFF"/>
            </a:solidFill>
            <a:miter lim="800000"/>
          </a:ln>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52A43A4-84BE-0842-A9CB-99BAE6798B2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6866" y="1398026"/>
            <a:ext cx="5303959" cy="3736880"/>
          </a:xfrm>
          <a:prstGeom prst="rect">
            <a:avLst/>
          </a:prstGeom>
          <a:noFill/>
          <a:ln w="127000" cap="sq">
            <a:solidFill>
              <a:srgbClr val="FFFFFF"/>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94377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docProps/app.xml><?xml version="1.0" encoding="utf-8"?>
<Properties xmlns="http://schemas.openxmlformats.org/officeDocument/2006/extended-properties" xmlns:vt="http://schemas.openxmlformats.org/officeDocument/2006/docPropsVTypes">
  <Template/>
  <TotalTime>500</TotalTime>
  <Words>304</Words>
  <Application>Microsoft Macintosh PowerPoint</Application>
  <PresentationFormat>Widescreen</PresentationFormat>
  <Paragraphs>28</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 Gothic</vt:lpstr>
      <vt:lpstr>Wingdings 3</vt:lpstr>
      <vt:lpstr>Wisp</vt:lpstr>
      <vt:lpstr>Analysis of SAT Participation Rate for the year 2019</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SAT and ACT for the year 2019</dc:title>
  <dc:creator>Yaswanth Palnati</dc:creator>
  <cp:lastModifiedBy>Yaswanth Palnati</cp:lastModifiedBy>
  <cp:revision>41</cp:revision>
  <dcterms:created xsi:type="dcterms:W3CDTF">2021-05-20T18:42:18Z</dcterms:created>
  <dcterms:modified xsi:type="dcterms:W3CDTF">2021-05-21T16:32:00Z</dcterms:modified>
</cp:coreProperties>
</file>